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comments/comment1.xml" ContentType="application/vnd.openxmlformats-officedocument.presentationml.comment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sldIdLst>
    <p:sldId id="256" r:id="rId2"/>
    <p:sldId id="282" r:id="rId3"/>
    <p:sldId id="815" r:id="rId4"/>
    <p:sldId id="801" r:id="rId5"/>
    <p:sldId id="818" r:id="rId6"/>
    <p:sldId id="821" r:id="rId7"/>
    <p:sldId id="819" r:id="rId8"/>
    <p:sldId id="820" r:id="rId9"/>
    <p:sldId id="822" r:id="rId10"/>
    <p:sldId id="823" r:id="rId11"/>
    <p:sldId id="824" r:id="rId12"/>
    <p:sldId id="860" r:id="rId13"/>
    <p:sldId id="825" r:id="rId14"/>
    <p:sldId id="826" r:id="rId15"/>
    <p:sldId id="827" r:id="rId16"/>
    <p:sldId id="828" r:id="rId17"/>
    <p:sldId id="829" r:id="rId18"/>
    <p:sldId id="830" r:id="rId19"/>
    <p:sldId id="831" r:id="rId20"/>
    <p:sldId id="832" r:id="rId21"/>
    <p:sldId id="833" r:id="rId22"/>
    <p:sldId id="834" r:id="rId23"/>
    <p:sldId id="835" r:id="rId24"/>
    <p:sldId id="861" r:id="rId25"/>
    <p:sldId id="862" r:id="rId26"/>
    <p:sldId id="817" r:id="rId27"/>
    <p:sldId id="836" r:id="rId28"/>
    <p:sldId id="837" r:id="rId29"/>
    <p:sldId id="838" r:id="rId30"/>
    <p:sldId id="839" r:id="rId31"/>
    <p:sldId id="840" r:id="rId32"/>
    <p:sldId id="841" r:id="rId33"/>
    <p:sldId id="842" r:id="rId34"/>
    <p:sldId id="843" r:id="rId35"/>
    <p:sldId id="844" r:id="rId36"/>
    <p:sldId id="845" r:id="rId37"/>
    <p:sldId id="846" r:id="rId38"/>
    <p:sldId id="847" r:id="rId39"/>
    <p:sldId id="848" r:id="rId40"/>
    <p:sldId id="849" r:id="rId41"/>
    <p:sldId id="850" r:id="rId42"/>
    <p:sldId id="851" r:id="rId43"/>
    <p:sldId id="852" r:id="rId44"/>
    <p:sldId id="853" r:id="rId45"/>
    <p:sldId id="854" r:id="rId46"/>
    <p:sldId id="855" r:id="rId47"/>
    <p:sldId id="856" r:id="rId48"/>
    <p:sldId id="858" r:id="rId49"/>
    <p:sldId id="857" r:id="rId50"/>
    <p:sldId id="859" r:id="rId51"/>
    <p:sldId id="602" r:id="rId52"/>
    <p:sldId id="273" r:id="rId53"/>
    <p:sldId id="274" r:id="rId54"/>
    <p:sldId id="275" r:id="rId55"/>
    <p:sldId id="27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815"/>
            <p14:sldId id="801"/>
            <p14:sldId id="818"/>
            <p14:sldId id="821"/>
            <p14:sldId id="819"/>
            <p14:sldId id="820"/>
            <p14:sldId id="822"/>
            <p14:sldId id="823"/>
            <p14:sldId id="824"/>
            <p14:sldId id="860"/>
            <p14:sldId id="825"/>
            <p14:sldId id="826"/>
            <p14:sldId id="827"/>
            <p14:sldId id="828"/>
            <p14:sldId id="829"/>
            <p14:sldId id="830"/>
            <p14:sldId id="831"/>
            <p14:sldId id="832"/>
            <p14:sldId id="833"/>
            <p14:sldId id="834"/>
            <p14:sldId id="835"/>
            <p14:sldId id="861"/>
            <p14:sldId id="862"/>
            <p14:sldId id="817"/>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8"/>
            <p14:sldId id="857"/>
            <p14:sldId id="85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Harder" initials="DH" lastIdx="1" clrIdx="0">
    <p:extLst>
      <p:ext uri="{19B8F6BF-5375-455C-9EA6-DF929625EA0E}">
        <p15:presenceInfo xmlns:p15="http://schemas.microsoft.com/office/powerpoint/2012/main" userId="2b8d8b750cb213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0" autoAdjust="0"/>
    <p:restoredTop sz="96447" autoAdjust="0"/>
  </p:normalViewPr>
  <p:slideViewPr>
    <p:cSldViewPr snapToGrid="0">
      <p:cViewPr varScale="1">
        <p:scale>
          <a:sx n="110" d="100"/>
          <a:sy n="110" d="100"/>
        </p:scale>
        <p:origin x="846"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23T22:35:20.729" idx="1">
    <p:pos x="4852" y="387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2021-07-24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PLU decomposition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PLU decomposition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PLU decomposition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PLU decomposition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PLU decomposition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PLU decomposition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PLU decomposition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audio" Target="../media/media10.m4a"/><Relationship Id="rId7" Type="http://schemas.openxmlformats.org/officeDocument/2006/relationships/oleObject" Target="../embeddings/oleObject11.bin"/><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8.wmf"/><Relationship Id="rId11" Type="http://schemas.openxmlformats.org/officeDocument/2006/relationships/image" Target="../media/image8.png"/><Relationship Id="rId5" Type="http://schemas.openxmlformats.org/officeDocument/2006/relationships/oleObject" Target="../embeddings/oleObject10.bin"/><Relationship Id="rId10" Type="http://schemas.openxmlformats.org/officeDocument/2006/relationships/image" Target="../media/image20.wmf"/><Relationship Id="rId4" Type="http://schemas.openxmlformats.org/officeDocument/2006/relationships/slideLayout" Target="../slideLayouts/slideLayout2.xml"/><Relationship Id="rId9"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8.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1.wmf"/><Relationship Id="rId5" Type="http://schemas.openxmlformats.org/officeDocument/2006/relationships/oleObject" Target="../embeddings/oleObject13.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8.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22.wmf"/><Relationship Id="rId5" Type="http://schemas.openxmlformats.org/officeDocument/2006/relationships/oleObject" Target="../embeddings/oleObject14.bin"/><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8.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23.wmf"/><Relationship Id="rId5" Type="http://schemas.openxmlformats.org/officeDocument/2006/relationships/oleObject" Target="../embeddings/oleObject15.bin"/><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8.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24.wmf"/><Relationship Id="rId5" Type="http://schemas.openxmlformats.org/officeDocument/2006/relationships/oleObject" Target="../embeddings/oleObject16.bin"/><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8.pn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25.wmf"/><Relationship Id="rId5" Type="http://schemas.openxmlformats.org/officeDocument/2006/relationships/oleObject" Target="../embeddings/oleObject17.bin"/><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8.png"/><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26.wmf"/><Relationship Id="rId5" Type="http://schemas.openxmlformats.org/officeDocument/2006/relationships/oleObject" Target="../embeddings/oleObject18.bin"/><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image" Target="../media/image8.png"/><Relationship Id="rId3" Type="http://schemas.openxmlformats.org/officeDocument/2006/relationships/audio" Target="../media/media18.m4a"/><Relationship Id="rId7" Type="http://schemas.openxmlformats.org/officeDocument/2006/relationships/oleObject" Target="../embeddings/oleObject20.bin"/><Relationship Id="rId12" Type="http://schemas.openxmlformats.org/officeDocument/2006/relationships/image" Target="../media/image30.wmf"/><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27.wmf"/><Relationship Id="rId11" Type="http://schemas.openxmlformats.org/officeDocument/2006/relationships/oleObject" Target="../embeddings/oleObject22.bin"/><Relationship Id="rId5" Type="http://schemas.openxmlformats.org/officeDocument/2006/relationships/oleObject" Target="../embeddings/oleObject19.bin"/><Relationship Id="rId10" Type="http://schemas.openxmlformats.org/officeDocument/2006/relationships/image" Target="../media/image29.wmf"/><Relationship Id="rId4" Type="http://schemas.openxmlformats.org/officeDocument/2006/relationships/slideLayout" Target="../slideLayouts/slideLayout2.xml"/><Relationship Id="rId9" Type="http://schemas.openxmlformats.org/officeDocument/2006/relationships/oleObject" Target="../embeddings/oleObject21.bin"/></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8.png"/><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31.wmf"/><Relationship Id="rId5" Type="http://schemas.openxmlformats.org/officeDocument/2006/relationships/oleObject" Target="../embeddings/oleObject23.bin"/><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comments" Target="../comments/comment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audio" Target="../media/media23.m4a"/><Relationship Id="rId7" Type="http://schemas.openxmlformats.org/officeDocument/2006/relationships/oleObject" Target="../embeddings/oleObject25.bin"/><Relationship Id="rId2" Type="http://schemas.microsoft.com/office/2007/relationships/media" Target="../media/media23.m4a"/><Relationship Id="rId1" Type="http://schemas.openxmlformats.org/officeDocument/2006/relationships/tags" Target="../tags/tag21.xml"/><Relationship Id="rId6" Type="http://schemas.openxmlformats.org/officeDocument/2006/relationships/image" Target="../media/image32.wmf"/><Relationship Id="rId11" Type="http://schemas.openxmlformats.org/officeDocument/2006/relationships/image" Target="../media/image8.png"/><Relationship Id="rId5" Type="http://schemas.openxmlformats.org/officeDocument/2006/relationships/oleObject" Target="../embeddings/oleObject24.bin"/><Relationship Id="rId10" Type="http://schemas.openxmlformats.org/officeDocument/2006/relationships/image" Target="../media/image34.wmf"/><Relationship Id="rId4" Type="http://schemas.openxmlformats.org/officeDocument/2006/relationships/slideLayout" Target="../slideLayouts/slideLayout2.xml"/><Relationship Id="rId9"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oleObject" Target="../embeddings/oleObject31.bin"/><Relationship Id="rId3" Type="http://schemas.openxmlformats.org/officeDocument/2006/relationships/audio" Target="../media/media24.m4a"/><Relationship Id="rId7" Type="http://schemas.openxmlformats.org/officeDocument/2006/relationships/oleObject" Target="../embeddings/oleObject28.bin"/><Relationship Id="rId12" Type="http://schemas.openxmlformats.org/officeDocument/2006/relationships/image" Target="../media/image38.wmf"/><Relationship Id="rId2" Type="http://schemas.microsoft.com/office/2007/relationships/media" Target="../media/media24.m4a"/><Relationship Id="rId1" Type="http://schemas.openxmlformats.org/officeDocument/2006/relationships/tags" Target="../tags/tag22.xml"/><Relationship Id="rId6" Type="http://schemas.openxmlformats.org/officeDocument/2006/relationships/image" Target="../media/image35.wmf"/><Relationship Id="rId11" Type="http://schemas.openxmlformats.org/officeDocument/2006/relationships/oleObject" Target="../embeddings/oleObject30.bin"/><Relationship Id="rId5" Type="http://schemas.openxmlformats.org/officeDocument/2006/relationships/oleObject" Target="../embeddings/oleObject27.bin"/><Relationship Id="rId15" Type="http://schemas.openxmlformats.org/officeDocument/2006/relationships/image" Target="../media/image8.png"/><Relationship Id="rId10" Type="http://schemas.openxmlformats.org/officeDocument/2006/relationships/image" Target="../media/image37.wmf"/><Relationship Id="rId4" Type="http://schemas.openxmlformats.org/officeDocument/2006/relationships/slideLayout" Target="../slideLayouts/slideLayout2.xml"/><Relationship Id="rId9" Type="http://schemas.openxmlformats.org/officeDocument/2006/relationships/oleObject" Target="../embeddings/oleObject29.bin"/><Relationship Id="rId14" Type="http://schemas.openxmlformats.org/officeDocument/2006/relationships/image" Target="../media/image39.wmf"/></Relationships>
</file>

<file path=ppt/slides/_rels/slide25.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36.bin"/><Relationship Id="rId3" Type="http://schemas.openxmlformats.org/officeDocument/2006/relationships/audio" Target="../media/media25.m4a"/><Relationship Id="rId7" Type="http://schemas.openxmlformats.org/officeDocument/2006/relationships/oleObject" Target="../embeddings/oleObject33.bin"/><Relationship Id="rId12" Type="http://schemas.openxmlformats.org/officeDocument/2006/relationships/image" Target="../media/image43.wmf"/><Relationship Id="rId2" Type="http://schemas.microsoft.com/office/2007/relationships/media" Target="../media/media25.m4a"/><Relationship Id="rId1" Type="http://schemas.openxmlformats.org/officeDocument/2006/relationships/tags" Target="../tags/tag23.xml"/><Relationship Id="rId6" Type="http://schemas.openxmlformats.org/officeDocument/2006/relationships/image" Target="../media/image40.wmf"/><Relationship Id="rId11" Type="http://schemas.openxmlformats.org/officeDocument/2006/relationships/oleObject" Target="../embeddings/oleObject35.bin"/><Relationship Id="rId5" Type="http://schemas.openxmlformats.org/officeDocument/2006/relationships/oleObject" Target="../embeddings/oleObject32.bin"/><Relationship Id="rId15" Type="http://schemas.openxmlformats.org/officeDocument/2006/relationships/image" Target="../media/image8.png"/><Relationship Id="rId10" Type="http://schemas.openxmlformats.org/officeDocument/2006/relationships/image" Target="../media/image42.wmf"/><Relationship Id="rId4" Type="http://schemas.openxmlformats.org/officeDocument/2006/relationships/slideLayout" Target="../slideLayouts/slideLayout2.xml"/><Relationship Id="rId9" Type="http://schemas.openxmlformats.org/officeDocument/2006/relationships/oleObject" Target="../embeddings/oleObject34.bin"/><Relationship Id="rId14" Type="http://schemas.openxmlformats.org/officeDocument/2006/relationships/image" Target="../media/image39.wmf"/></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8.png"/><Relationship Id="rId2" Type="http://schemas.microsoft.com/office/2007/relationships/media" Target="../media/media28.m4a"/><Relationship Id="rId1" Type="http://schemas.openxmlformats.org/officeDocument/2006/relationships/tags" Target="../tags/tag26.xml"/><Relationship Id="rId6" Type="http://schemas.openxmlformats.org/officeDocument/2006/relationships/image" Target="../media/image44.wmf"/><Relationship Id="rId5" Type="http://schemas.openxmlformats.org/officeDocument/2006/relationships/oleObject" Target="../embeddings/oleObject37.bin"/><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audio" Target="../media/media29.m4a"/><Relationship Id="rId7" Type="http://schemas.openxmlformats.org/officeDocument/2006/relationships/oleObject" Target="../embeddings/oleObject39.bin"/><Relationship Id="rId2" Type="http://schemas.microsoft.com/office/2007/relationships/media" Target="../media/media29.m4a"/><Relationship Id="rId1" Type="http://schemas.openxmlformats.org/officeDocument/2006/relationships/tags" Target="../tags/tag27.xml"/><Relationship Id="rId6" Type="http://schemas.openxmlformats.org/officeDocument/2006/relationships/image" Target="../media/image45.wmf"/><Relationship Id="rId11" Type="http://schemas.openxmlformats.org/officeDocument/2006/relationships/image" Target="../media/image8.png"/><Relationship Id="rId5" Type="http://schemas.openxmlformats.org/officeDocument/2006/relationships/oleObject" Target="../embeddings/oleObject38.bin"/><Relationship Id="rId10" Type="http://schemas.openxmlformats.org/officeDocument/2006/relationships/image" Target="../media/image47.wmf"/><Relationship Id="rId4" Type="http://schemas.openxmlformats.org/officeDocument/2006/relationships/slideLayout" Target="../slideLayouts/slideLayout2.xml"/><Relationship Id="rId9" Type="http://schemas.openxmlformats.org/officeDocument/2006/relationships/oleObject" Target="../embeddings/oleObject40.bin"/></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audio" Target="../media/media30.m4a"/><Relationship Id="rId7" Type="http://schemas.openxmlformats.org/officeDocument/2006/relationships/oleObject" Target="../embeddings/oleObject42.bin"/><Relationship Id="rId2" Type="http://schemas.microsoft.com/office/2007/relationships/media" Target="../media/media30.m4a"/><Relationship Id="rId1" Type="http://schemas.openxmlformats.org/officeDocument/2006/relationships/tags" Target="../tags/tag28.xml"/><Relationship Id="rId6" Type="http://schemas.openxmlformats.org/officeDocument/2006/relationships/image" Target="../media/image45.wmf"/><Relationship Id="rId11" Type="http://schemas.openxmlformats.org/officeDocument/2006/relationships/image" Target="../media/image8.png"/><Relationship Id="rId5" Type="http://schemas.openxmlformats.org/officeDocument/2006/relationships/oleObject" Target="../embeddings/oleObject41.bin"/><Relationship Id="rId10" Type="http://schemas.openxmlformats.org/officeDocument/2006/relationships/image" Target="../media/image47.wmf"/><Relationship Id="rId4" Type="http://schemas.openxmlformats.org/officeDocument/2006/relationships/slideLayout" Target="../slideLayouts/slideLayout2.xml"/><Relationship Id="rId9" Type="http://schemas.openxmlformats.org/officeDocument/2006/relationships/oleObject" Target="../embeddings/oleObject43.bin"/></Relationships>
</file>

<file path=ppt/slides/_rels/slide31.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audio" Target="../media/media31.m4a"/><Relationship Id="rId7" Type="http://schemas.openxmlformats.org/officeDocument/2006/relationships/oleObject" Target="../embeddings/oleObject45.bin"/><Relationship Id="rId2" Type="http://schemas.microsoft.com/office/2007/relationships/media" Target="../media/media31.m4a"/><Relationship Id="rId1" Type="http://schemas.openxmlformats.org/officeDocument/2006/relationships/tags" Target="../tags/tag29.xml"/><Relationship Id="rId6" Type="http://schemas.openxmlformats.org/officeDocument/2006/relationships/image" Target="../media/image49.wmf"/><Relationship Id="rId11" Type="http://schemas.openxmlformats.org/officeDocument/2006/relationships/image" Target="../media/image8.png"/><Relationship Id="rId5" Type="http://schemas.openxmlformats.org/officeDocument/2006/relationships/oleObject" Target="../embeddings/oleObject44.bin"/><Relationship Id="rId10" Type="http://schemas.openxmlformats.org/officeDocument/2006/relationships/image" Target="../media/image47.wmf"/><Relationship Id="rId4" Type="http://schemas.openxmlformats.org/officeDocument/2006/relationships/slideLayout" Target="../slideLayouts/slideLayout2.xml"/><Relationship Id="rId9" Type="http://schemas.openxmlformats.org/officeDocument/2006/relationships/oleObject" Target="../embeddings/oleObject46.bin"/></Relationships>
</file>

<file path=ppt/slides/_rels/slide32.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audio" Target="../media/media32.m4a"/><Relationship Id="rId7" Type="http://schemas.openxmlformats.org/officeDocument/2006/relationships/oleObject" Target="../embeddings/oleObject48.bin"/><Relationship Id="rId2" Type="http://schemas.microsoft.com/office/2007/relationships/media" Target="../media/media32.m4a"/><Relationship Id="rId1" Type="http://schemas.openxmlformats.org/officeDocument/2006/relationships/tags" Target="../tags/tag30.xml"/><Relationship Id="rId6" Type="http://schemas.openxmlformats.org/officeDocument/2006/relationships/image" Target="../media/image51.wmf"/><Relationship Id="rId11" Type="http://schemas.openxmlformats.org/officeDocument/2006/relationships/image" Target="../media/image8.png"/><Relationship Id="rId5" Type="http://schemas.openxmlformats.org/officeDocument/2006/relationships/oleObject" Target="../embeddings/oleObject47.bin"/><Relationship Id="rId10" Type="http://schemas.openxmlformats.org/officeDocument/2006/relationships/image" Target="../media/image47.wmf"/><Relationship Id="rId4" Type="http://schemas.openxmlformats.org/officeDocument/2006/relationships/slideLayout" Target="../slideLayouts/slideLayout2.xml"/><Relationship Id="rId9" Type="http://schemas.openxmlformats.org/officeDocument/2006/relationships/oleObject" Target="../embeddings/oleObject49.bin"/></Relationships>
</file>

<file path=ppt/slides/_rels/slide33.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audio" Target="../media/media33.m4a"/><Relationship Id="rId7" Type="http://schemas.openxmlformats.org/officeDocument/2006/relationships/oleObject" Target="../embeddings/oleObject51.bin"/><Relationship Id="rId2" Type="http://schemas.microsoft.com/office/2007/relationships/media" Target="../media/media33.m4a"/><Relationship Id="rId1" Type="http://schemas.openxmlformats.org/officeDocument/2006/relationships/tags" Target="../tags/tag31.xml"/><Relationship Id="rId6" Type="http://schemas.openxmlformats.org/officeDocument/2006/relationships/image" Target="../media/image53.wmf"/><Relationship Id="rId11" Type="http://schemas.openxmlformats.org/officeDocument/2006/relationships/image" Target="../media/image8.png"/><Relationship Id="rId5" Type="http://schemas.openxmlformats.org/officeDocument/2006/relationships/oleObject" Target="../embeddings/oleObject50.bin"/><Relationship Id="rId10" Type="http://schemas.openxmlformats.org/officeDocument/2006/relationships/image" Target="../media/image55.wmf"/><Relationship Id="rId4" Type="http://schemas.openxmlformats.org/officeDocument/2006/relationships/slideLayout" Target="../slideLayouts/slideLayout2.xml"/><Relationship Id="rId9" Type="http://schemas.openxmlformats.org/officeDocument/2006/relationships/oleObject" Target="../embeddings/oleObject52.bin"/></Relationships>
</file>

<file path=ppt/slides/_rels/slide34.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media34.m4a"/><Relationship Id="rId7" Type="http://schemas.openxmlformats.org/officeDocument/2006/relationships/oleObject" Target="../embeddings/oleObject54.bin"/><Relationship Id="rId2" Type="http://schemas.microsoft.com/office/2007/relationships/media" Target="../media/media34.m4a"/><Relationship Id="rId1" Type="http://schemas.openxmlformats.org/officeDocument/2006/relationships/tags" Target="../tags/tag32.xml"/><Relationship Id="rId6" Type="http://schemas.openxmlformats.org/officeDocument/2006/relationships/image" Target="../media/image56.wmf"/><Relationship Id="rId11" Type="http://schemas.openxmlformats.org/officeDocument/2006/relationships/image" Target="../media/image8.png"/><Relationship Id="rId5" Type="http://schemas.openxmlformats.org/officeDocument/2006/relationships/oleObject" Target="../embeddings/oleObject53.bin"/><Relationship Id="rId10" Type="http://schemas.openxmlformats.org/officeDocument/2006/relationships/image" Target="../media/image55.wmf"/><Relationship Id="rId4" Type="http://schemas.openxmlformats.org/officeDocument/2006/relationships/slideLayout" Target="../slideLayouts/slideLayout2.xml"/><Relationship Id="rId9" Type="http://schemas.openxmlformats.org/officeDocument/2006/relationships/oleObject" Target="../embeddings/oleObject55.bin"/></Relationships>
</file>

<file path=ppt/slides/_rels/slide35.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audio" Target="../media/media35.m4a"/><Relationship Id="rId7" Type="http://schemas.openxmlformats.org/officeDocument/2006/relationships/oleObject" Target="../embeddings/oleObject57.bin"/><Relationship Id="rId2" Type="http://schemas.microsoft.com/office/2007/relationships/media" Target="../media/media35.m4a"/><Relationship Id="rId1" Type="http://schemas.openxmlformats.org/officeDocument/2006/relationships/tags" Target="../tags/tag33.xml"/><Relationship Id="rId6" Type="http://schemas.openxmlformats.org/officeDocument/2006/relationships/image" Target="../media/image58.wmf"/><Relationship Id="rId11" Type="http://schemas.openxmlformats.org/officeDocument/2006/relationships/image" Target="../media/image8.png"/><Relationship Id="rId5" Type="http://schemas.openxmlformats.org/officeDocument/2006/relationships/oleObject" Target="../embeddings/oleObject56.bin"/><Relationship Id="rId10" Type="http://schemas.openxmlformats.org/officeDocument/2006/relationships/image" Target="../media/image60.wmf"/><Relationship Id="rId4" Type="http://schemas.openxmlformats.org/officeDocument/2006/relationships/slideLayout" Target="../slideLayouts/slideLayout2.xml"/><Relationship Id="rId9" Type="http://schemas.openxmlformats.org/officeDocument/2006/relationships/oleObject" Target="../embeddings/oleObject58.bin"/></Relationships>
</file>

<file path=ppt/slides/_rels/slide36.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audio" Target="../media/media36.m4a"/><Relationship Id="rId7" Type="http://schemas.openxmlformats.org/officeDocument/2006/relationships/oleObject" Target="../embeddings/oleObject60.bin"/><Relationship Id="rId2" Type="http://schemas.microsoft.com/office/2007/relationships/media" Target="../media/media36.m4a"/><Relationship Id="rId1" Type="http://schemas.openxmlformats.org/officeDocument/2006/relationships/tags" Target="../tags/tag34.xml"/><Relationship Id="rId6" Type="http://schemas.openxmlformats.org/officeDocument/2006/relationships/image" Target="../media/image58.wmf"/><Relationship Id="rId11" Type="http://schemas.openxmlformats.org/officeDocument/2006/relationships/image" Target="../media/image8.png"/><Relationship Id="rId5" Type="http://schemas.openxmlformats.org/officeDocument/2006/relationships/oleObject" Target="../embeddings/oleObject59.bin"/><Relationship Id="rId10" Type="http://schemas.openxmlformats.org/officeDocument/2006/relationships/image" Target="../media/image60.wmf"/><Relationship Id="rId4" Type="http://schemas.openxmlformats.org/officeDocument/2006/relationships/slideLayout" Target="../slideLayouts/slideLayout2.xml"/><Relationship Id="rId9" Type="http://schemas.openxmlformats.org/officeDocument/2006/relationships/oleObject" Target="../embeddings/oleObject61.bin"/></Relationships>
</file>

<file path=ppt/slides/_rels/slide37.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audio" Target="../media/media37.m4a"/><Relationship Id="rId7" Type="http://schemas.openxmlformats.org/officeDocument/2006/relationships/oleObject" Target="../embeddings/oleObject63.bin"/><Relationship Id="rId2" Type="http://schemas.microsoft.com/office/2007/relationships/media" Target="../media/media37.m4a"/><Relationship Id="rId1" Type="http://schemas.openxmlformats.org/officeDocument/2006/relationships/tags" Target="../tags/tag35.xml"/><Relationship Id="rId6" Type="http://schemas.openxmlformats.org/officeDocument/2006/relationships/image" Target="../media/image62.wmf"/><Relationship Id="rId11" Type="http://schemas.openxmlformats.org/officeDocument/2006/relationships/image" Target="../media/image8.png"/><Relationship Id="rId5" Type="http://schemas.openxmlformats.org/officeDocument/2006/relationships/oleObject" Target="../embeddings/oleObject62.bin"/><Relationship Id="rId10" Type="http://schemas.openxmlformats.org/officeDocument/2006/relationships/image" Target="../media/image64.wmf"/><Relationship Id="rId4" Type="http://schemas.openxmlformats.org/officeDocument/2006/relationships/slideLayout" Target="../slideLayouts/slideLayout2.xml"/><Relationship Id="rId9" Type="http://schemas.openxmlformats.org/officeDocument/2006/relationships/oleObject" Target="../embeddings/oleObject64.bin"/></Relationships>
</file>

<file path=ppt/slides/_rels/slide38.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audio" Target="../media/media38.m4a"/><Relationship Id="rId7" Type="http://schemas.openxmlformats.org/officeDocument/2006/relationships/oleObject" Target="../embeddings/oleObject66.bin"/><Relationship Id="rId2" Type="http://schemas.microsoft.com/office/2007/relationships/media" Target="../media/media38.m4a"/><Relationship Id="rId1" Type="http://schemas.openxmlformats.org/officeDocument/2006/relationships/tags" Target="../tags/tag36.xml"/><Relationship Id="rId6" Type="http://schemas.openxmlformats.org/officeDocument/2006/relationships/image" Target="../media/image65.wmf"/><Relationship Id="rId11" Type="http://schemas.openxmlformats.org/officeDocument/2006/relationships/image" Target="../media/image8.png"/><Relationship Id="rId5" Type="http://schemas.openxmlformats.org/officeDocument/2006/relationships/oleObject" Target="../embeddings/oleObject65.bin"/><Relationship Id="rId10" Type="http://schemas.openxmlformats.org/officeDocument/2006/relationships/image" Target="../media/image64.wmf"/><Relationship Id="rId4" Type="http://schemas.openxmlformats.org/officeDocument/2006/relationships/slideLayout" Target="../slideLayouts/slideLayout2.xml"/><Relationship Id="rId9" Type="http://schemas.openxmlformats.org/officeDocument/2006/relationships/oleObject" Target="../embeddings/oleObject67.bin"/></Relationships>
</file>

<file path=ppt/slides/_rels/slide39.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audio" Target="../media/media39.m4a"/><Relationship Id="rId7" Type="http://schemas.openxmlformats.org/officeDocument/2006/relationships/oleObject" Target="../embeddings/oleObject69.bin"/><Relationship Id="rId2" Type="http://schemas.microsoft.com/office/2007/relationships/media" Target="../media/media39.m4a"/><Relationship Id="rId1" Type="http://schemas.openxmlformats.org/officeDocument/2006/relationships/tags" Target="../tags/tag37.xml"/><Relationship Id="rId6" Type="http://schemas.openxmlformats.org/officeDocument/2006/relationships/image" Target="../media/image67.wmf"/><Relationship Id="rId11" Type="http://schemas.openxmlformats.org/officeDocument/2006/relationships/image" Target="../media/image8.png"/><Relationship Id="rId5" Type="http://schemas.openxmlformats.org/officeDocument/2006/relationships/oleObject" Target="../embeddings/oleObject68.bin"/><Relationship Id="rId10" Type="http://schemas.openxmlformats.org/officeDocument/2006/relationships/image" Target="../media/image69.wmf"/><Relationship Id="rId4" Type="http://schemas.openxmlformats.org/officeDocument/2006/relationships/slideLayout" Target="../slideLayouts/slideLayout2.xml"/><Relationship Id="rId9" Type="http://schemas.openxmlformats.org/officeDocument/2006/relationships/oleObject" Target="../embeddings/oleObject70.bin"/></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audio" Target="../media/media40.m4a"/><Relationship Id="rId7" Type="http://schemas.openxmlformats.org/officeDocument/2006/relationships/oleObject" Target="../embeddings/oleObject72.bin"/><Relationship Id="rId2" Type="http://schemas.microsoft.com/office/2007/relationships/media" Target="../media/media40.m4a"/><Relationship Id="rId1" Type="http://schemas.openxmlformats.org/officeDocument/2006/relationships/tags" Target="../tags/tag38.xml"/><Relationship Id="rId6" Type="http://schemas.openxmlformats.org/officeDocument/2006/relationships/image" Target="../media/image70.wmf"/><Relationship Id="rId11" Type="http://schemas.openxmlformats.org/officeDocument/2006/relationships/image" Target="../media/image8.png"/><Relationship Id="rId5" Type="http://schemas.openxmlformats.org/officeDocument/2006/relationships/oleObject" Target="../embeddings/oleObject71.bin"/><Relationship Id="rId10" Type="http://schemas.openxmlformats.org/officeDocument/2006/relationships/image" Target="../media/image72.wmf"/><Relationship Id="rId4" Type="http://schemas.openxmlformats.org/officeDocument/2006/relationships/slideLayout" Target="../slideLayouts/slideLayout2.xml"/><Relationship Id="rId9" Type="http://schemas.openxmlformats.org/officeDocument/2006/relationships/oleObject" Target="../embeddings/oleObject73.bin"/></Relationships>
</file>

<file path=ppt/slides/_rels/slide41.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audio" Target="../media/media41.m4a"/><Relationship Id="rId7" Type="http://schemas.openxmlformats.org/officeDocument/2006/relationships/oleObject" Target="../embeddings/oleObject75.bin"/><Relationship Id="rId2" Type="http://schemas.microsoft.com/office/2007/relationships/media" Target="../media/media41.m4a"/><Relationship Id="rId1" Type="http://schemas.openxmlformats.org/officeDocument/2006/relationships/tags" Target="../tags/tag39.xml"/><Relationship Id="rId6" Type="http://schemas.openxmlformats.org/officeDocument/2006/relationships/image" Target="../media/image73.wmf"/><Relationship Id="rId11" Type="http://schemas.openxmlformats.org/officeDocument/2006/relationships/image" Target="../media/image8.png"/><Relationship Id="rId5" Type="http://schemas.openxmlformats.org/officeDocument/2006/relationships/oleObject" Target="../embeddings/oleObject74.bin"/><Relationship Id="rId10" Type="http://schemas.openxmlformats.org/officeDocument/2006/relationships/image" Target="../media/image75.wmf"/><Relationship Id="rId4" Type="http://schemas.openxmlformats.org/officeDocument/2006/relationships/slideLayout" Target="../slideLayouts/slideLayout2.xml"/><Relationship Id="rId9" Type="http://schemas.openxmlformats.org/officeDocument/2006/relationships/oleObject" Target="../embeddings/oleObject76.bin"/></Relationships>
</file>

<file path=ppt/slides/_rels/slide42.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audio" Target="../media/media42.m4a"/><Relationship Id="rId7" Type="http://schemas.openxmlformats.org/officeDocument/2006/relationships/oleObject" Target="../embeddings/oleObject78.bin"/><Relationship Id="rId2" Type="http://schemas.microsoft.com/office/2007/relationships/media" Target="../media/media42.m4a"/><Relationship Id="rId1" Type="http://schemas.openxmlformats.org/officeDocument/2006/relationships/tags" Target="../tags/tag40.xml"/><Relationship Id="rId6" Type="http://schemas.openxmlformats.org/officeDocument/2006/relationships/image" Target="../media/image76.wmf"/><Relationship Id="rId11" Type="http://schemas.openxmlformats.org/officeDocument/2006/relationships/image" Target="../media/image8.png"/><Relationship Id="rId5" Type="http://schemas.openxmlformats.org/officeDocument/2006/relationships/oleObject" Target="../embeddings/oleObject77.bin"/><Relationship Id="rId10" Type="http://schemas.openxmlformats.org/officeDocument/2006/relationships/image" Target="../media/image75.wmf"/><Relationship Id="rId4" Type="http://schemas.openxmlformats.org/officeDocument/2006/relationships/slideLayout" Target="../slideLayouts/slideLayout2.xml"/><Relationship Id="rId9" Type="http://schemas.openxmlformats.org/officeDocument/2006/relationships/oleObject" Target="../embeddings/oleObject79.bin"/></Relationships>
</file>

<file path=ppt/slides/_rels/slide43.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audio" Target="../media/media43.m4a"/><Relationship Id="rId7" Type="http://schemas.openxmlformats.org/officeDocument/2006/relationships/oleObject" Target="../embeddings/oleObject81.bin"/><Relationship Id="rId2" Type="http://schemas.microsoft.com/office/2007/relationships/media" Target="../media/media43.m4a"/><Relationship Id="rId1" Type="http://schemas.openxmlformats.org/officeDocument/2006/relationships/tags" Target="../tags/tag41.xml"/><Relationship Id="rId6" Type="http://schemas.openxmlformats.org/officeDocument/2006/relationships/image" Target="../media/image78.wmf"/><Relationship Id="rId11" Type="http://schemas.openxmlformats.org/officeDocument/2006/relationships/image" Target="../media/image8.png"/><Relationship Id="rId5" Type="http://schemas.openxmlformats.org/officeDocument/2006/relationships/oleObject" Target="../embeddings/oleObject80.bin"/><Relationship Id="rId10" Type="http://schemas.openxmlformats.org/officeDocument/2006/relationships/image" Target="../media/image80.wmf"/><Relationship Id="rId4" Type="http://schemas.openxmlformats.org/officeDocument/2006/relationships/slideLayout" Target="../slideLayouts/slideLayout2.xml"/><Relationship Id="rId9" Type="http://schemas.openxmlformats.org/officeDocument/2006/relationships/oleObject" Target="../embeddings/oleObject82.bin"/></Relationships>
</file>

<file path=ppt/slides/_rels/slide44.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audio" Target="../media/media44.m4a"/><Relationship Id="rId7" Type="http://schemas.openxmlformats.org/officeDocument/2006/relationships/oleObject" Target="../embeddings/oleObject84.bin"/><Relationship Id="rId2" Type="http://schemas.microsoft.com/office/2007/relationships/media" Target="../media/media44.m4a"/><Relationship Id="rId1" Type="http://schemas.openxmlformats.org/officeDocument/2006/relationships/tags" Target="../tags/tag42.xml"/><Relationship Id="rId6" Type="http://schemas.openxmlformats.org/officeDocument/2006/relationships/image" Target="../media/image81.wmf"/><Relationship Id="rId11" Type="http://schemas.openxmlformats.org/officeDocument/2006/relationships/image" Target="../media/image8.png"/><Relationship Id="rId5" Type="http://schemas.openxmlformats.org/officeDocument/2006/relationships/oleObject" Target="../embeddings/oleObject83.bin"/><Relationship Id="rId10" Type="http://schemas.openxmlformats.org/officeDocument/2006/relationships/image" Target="../media/image80.wmf"/><Relationship Id="rId4" Type="http://schemas.openxmlformats.org/officeDocument/2006/relationships/slideLayout" Target="../slideLayouts/slideLayout2.xml"/><Relationship Id="rId9" Type="http://schemas.openxmlformats.org/officeDocument/2006/relationships/oleObject" Target="../embeddings/oleObject85.bin"/></Relationships>
</file>

<file path=ppt/slides/_rels/slide45.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audio" Target="../media/media45.m4a"/><Relationship Id="rId7" Type="http://schemas.openxmlformats.org/officeDocument/2006/relationships/oleObject" Target="../embeddings/oleObject87.bin"/><Relationship Id="rId2" Type="http://schemas.microsoft.com/office/2007/relationships/media" Target="../media/media45.m4a"/><Relationship Id="rId1" Type="http://schemas.openxmlformats.org/officeDocument/2006/relationships/tags" Target="../tags/tag43.xml"/><Relationship Id="rId6" Type="http://schemas.openxmlformats.org/officeDocument/2006/relationships/image" Target="../media/image83.wmf"/><Relationship Id="rId11" Type="http://schemas.openxmlformats.org/officeDocument/2006/relationships/image" Target="../media/image8.png"/><Relationship Id="rId5" Type="http://schemas.openxmlformats.org/officeDocument/2006/relationships/oleObject" Target="../embeddings/oleObject86.bin"/><Relationship Id="rId10" Type="http://schemas.openxmlformats.org/officeDocument/2006/relationships/image" Target="../media/image85.wmf"/><Relationship Id="rId4" Type="http://schemas.openxmlformats.org/officeDocument/2006/relationships/slideLayout" Target="../slideLayouts/slideLayout2.xml"/><Relationship Id="rId9" Type="http://schemas.openxmlformats.org/officeDocument/2006/relationships/oleObject" Target="../embeddings/oleObject88.bin"/></Relationships>
</file>

<file path=ppt/slides/_rels/slide46.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audio" Target="../media/media46.m4a"/><Relationship Id="rId7" Type="http://schemas.openxmlformats.org/officeDocument/2006/relationships/oleObject" Target="../embeddings/oleObject90.bin"/><Relationship Id="rId2" Type="http://schemas.microsoft.com/office/2007/relationships/media" Target="../media/media46.m4a"/><Relationship Id="rId1" Type="http://schemas.openxmlformats.org/officeDocument/2006/relationships/tags" Target="../tags/tag44.xml"/><Relationship Id="rId6" Type="http://schemas.openxmlformats.org/officeDocument/2006/relationships/image" Target="../media/image86.wmf"/><Relationship Id="rId11" Type="http://schemas.openxmlformats.org/officeDocument/2006/relationships/image" Target="../media/image8.png"/><Relationship Id="rId5" Type="http://schemas.openxmlformats.org/officeDocument/2006/relationships/oleObject" Target="../embeddings/oleObject89.bin"/><Relationship Id="rId10" Type="http://schemas.openxmlformats.org/officeDocument/2006/relationships/image" Target="../media/image85.wmf"/><Relationship Id="rId4" Type="http://schemas.openxmlformats.org/officeDocument/2006/relationships/slideLayout" Target="../slideLayouts/slideLayout2.xml"/><Relationship Id="rId9" Type="http://schemas.openxmlformats.org/officeDocument/2006/relationships/oleObject" Target="../embeddings/oleObject88.bin"/></Relationships>
</file>

<file path=ppt/slides/_rels/slide47.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audio" Target="../media/media47.m4a"/><Relationship Id="rId7" Type="http://schemas.openxmlformats.org/officeDocument/2006/relationships/oleObject" Target="../embeddings/oleObject92.bin"/><Relationship Id="rId2" Type="http://schemas.microsoft.com/office/2007/relationships/media" Target="../media/media47.m4a"/><Relationship Id="rId1" Type="http://schemas.openxmlformats.org/officeDocument/2006/relationships/tags" Target="../tags/tag45.xml"/><Relationship Id="rId6" Type="http://schemas.openxmlformats.org/officeDocument/2006/relationships/image" Target="../media/image88.wmf"/><Relationship Id="rId11" Type="http://schemas.openxmlformats.org/officeDocument/2006/relationships/image" Target="../media/image8.png"/><Relationship Id="rId5" Type="http://schemas.openxmlformats.org/officeDocument/2006/relationships/oleObject" Target="../embeddings/oleObject91.bin"/><Relationship Id="rId10" Type="http://schemas.openxmlformats.org/officeDocument/2006/relationships/image" Target="../media/image90.wmf"/><Relationship Id="rId4" Type="http://schemas.openxmlformats.org/officeDocument/2006/relationships/slideLayout" Target="../slideLayouts/slideLayout2.xml"/><Relationship Id="rId9" Type="http://schemas.openxmlformats.org/officeDocument/2006/relationships/oleObject" Target="../embeddings/oleObject93.bin"/></Relationships>
</file>

<file path=ppt/slides/_rels/slide48.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audio" Target="../media/media48.m4a"/><Relationship Id="rId7" Type="http://schemas.openxmlformats.org/officeDocument/2006/relationships/oleObject" Target="../embeddings/oleObject95.bin"/><Relationship Id="rId2" Type="http://schemas.microsoft.com/office/2007/relationships/media" Target="../media/media48.m4a"/><Relationship Id="rId1" Type="http://schemas.openxmlformats.org/officeDocument/2006/relationships/tags" Target="../tags/tag46.xml"/><Relationship Id="rId6" Type="http://schemas.openxmlformats.org/officeDocument/2006/relationships/image" Target="../media/image88.wmf"/><Relationship Id="rId11" Type="http://schemas.openxmlformats.org/officeDocument/2006/relationships/image" Target="../media/image8.png"/><Relationship Id="rId5" Type="http://schemas.openxmlformats.org/officeDocument/2006/relationships/oleObject" Target="../embeddings/oleObject94.bin"/><Relationship Id="rId10" Type="http://schemas.openxmlformats.org/officeDocument/2006/relationships/image" Target="../media/image90.wmf"/><Relationship Id="rId4" Type="http://schemas.openxmlformats.org/officeDocument/2006/relationships/slideLayout" Target="../slideLayouts/slideLayout2.xml"/><Relationship Id="rId9" Type="http://schemas.openxmlformats.org/officeDocument/2006/relationships/oleObject" Target="../embeddings/oleObject96.bin"/></Relationships>
</file>

<file path=ppt/slides/_rels/slide49.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audio" Target="../media/media49.m4a"/><Relationship Id="rId7" Type="http://schemas.openxmlformats.org/officeDocument/2006/relationships/oleObject" Target="../embeddings/oleObject98.bin"/><Relationship Id="rId2" Type="http://schemas.microsoft.com/office/2007/relationships/media" Target="../media/media49.m4a"/><Relationship Id="rId1" Type="http://schemas.openxmlformats.org/officeDocument/2006/relationships/tags" Target="../tags/tag47.xml"/><Relationship Id="rId6" Type="http://schemas.openxmlformats.org/officeDocument/2006/relationships/image" Target="../media/image88.wmf"/><Relationship Id="rId11" Type="http://schemas.openxmlformats.org/officeDocument/2006/relationships/image" Target="../media/image8.png"/><Relationship Id="rId5" Type="http://schemas.openxmlformats.org/officeDocument/2006/relationships/oleObject" Target="../embeddings/oleObject97.bin"/><Relationship Id="rId10" Type="http://schemas.openxmlformats.org/officeDocument/2006/relationships/image" Target="../media/image93.wmf"/><Relationship Id="rId4" Type="http://schemas.openxmlformats.org/officeDocument/2006/relationships/slideLayout" Target="../slideLayouts/slideLayout2.xml"/><Relationship Id="rId9" Type="http://schemas.openxmlformats.org/officeDocument/2006/relationships/oleObject" Target="../embeddings/oleObject99.bin"/></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media50.m4a"/><Relationship Id="rId7" Type="http://schemas.openxmlformats.org/officeDocument/2006/relationships/image" Target="../media/image8.png"/><Relationship Id="rId2" Type="http://schemas.microsoft.com/office/2007/relationships/media" Target="../media/media50.m4a"/><Relationship Id="rId1" Type="http://schemas.openxmlformats.org/officeDocument/2006/relationships/tags" Target="../tags/tag48.xml"/><Relationship Id="rId6" Type="http://schemas.openxmlformats.org/officeDocument/2006/relationships/image" Target="../media/image94.wmf"/><Relationship Id="rId5" Type="http://schemas.openxmlformats.org/officeDocument/2006/relationships/oleObject" Target="../embeddings/oleObject100.bin"/><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media51.m4a"/><Relationship Id="rId2" Type="http://schemas.microsoft.com/office/2007/relationships/media" Target="../media/media51.m4a"/><Relationship Id="rId1" Type="http://schemas.openxmlformats.org/officeDocument/2006/relationships/tags" Target="../tags/tag4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5.png"/><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oleObject" Target="../embeddings/oleObject2.bin"/><Relationship Id="rId12" Type="http://schemas.openxmlformats.org/officeDocument/2006/relationships/image" Target="../media/image12.w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media8.m4a"/><Relationship Id="rId7" Type="http://schemas.openxmlformats.org/officeDocument/2006/relationships/oleObject" Target="../embeddings/oleObject6.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3.wmf"/><Relationship Id="rId11" Type="http://schemas.openxmlformats.org/officeDocument/2006/relationships/image" Target="../media/image8.png"/><Relationship Id="rId5" Type="http://schemas.openxmlformats.org/officeDocument/2006/relationships/oleObject" Target="../embeddings/oleObject5.bin"/><Relationship Id="rId10" Type="http://schemas.openxmlformats.org/officeDocument/2006/relationships/image" Target="../media/image15.wmf"/><Relationship Id="rId4" Type="http://schemas.openxmlformats.org/officeDocument/2006/relationships/slideLayout" Target="../slideLayouts/slideLayout2.xml"/><Relationship Id="rId9"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audio" Target="../media/media9.m4a"/><Relationship Id="rId7" Type="http://schemas.openxmlformats.org/officeDocument/2006/relationships/oleObject" Target="../embeddings/oleObject9.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6.wmf"/><Relationship Id="rId5" Type="http://schemas.openxmlformats.org/officeDocument/2006/relationships/oleObject" Target="../embeddings/oleObject8.bin"/><Relationship Id="rId4" Type="http://schemas.openxmlformats.org/officeDocument/2006/relationships/slideLayout" Target="../slideLayouts/slideLayout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10.1 The PLU decomposition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B5D9564F-4D26-4E25-9583-75AABE9583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043"/>
    </mc:Choice>
    <mc:Fallback>
      <p:transition spd="slow" advTm="9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Swapping row-operation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we have the following sequence of matrix multiplications</a:t>
            </a:r>
          </a:p>
          <a:p>
            <a:pPr lvl="1"/>
            <a:r>
              <a:rPr lang="en-US" dirty="0"/>
              <a:t>You can also show we can swap two such matrices</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1" name="Object 10">
            <a:extLst>
              <a:ext uri="{FF2B5EF4-FFF2-40B4-BE49-F238E27FC236}">
                <a16:creationId xmlns:a16="http://schemas.microsoft.com/office/drawing/2014/main" id="{2B724AE1-824E-4014-A8E4-B62B6B7BA7C3}"/>
              </a:ext>
            </a:extLst>
          </p:cNvPr>
          <p:cNvGraphicFramePr>
            <a:graphicFrameLocks noChangeAspect="1"/>
          </p:cNvGraphicFramePr>
          <p:nvPr>
            <p:extLst>
              <p:ext uri="{D42A27DB-BD31-4B8C-83A1-F6EECF244321}">
                <p14:modId xmlns:p14="http://schemas.microsoft.com/office/powerpoint/2010/main" val="3672479144"/>
              </p:ext>
            </p:extLst>
          </p:nvPr>
        </p:nvGraphicFramePr>
        <p:xfrm>
          <a:off x="762000" y="2442814"/>
          <a:ext cx="7772400" cy="1246187"/>
        </p:xfrm>
        <a:graphic>
          <a:graphicData uri="http://schemas.openxmlformats.org/presentationml/2006/ole">
            <mc:AlternateContent xmlns:mc="http://schemas.openxmlformats.org/markup-compatibility/2006">
              <mc:Choice xmlns:v="urn:schemas-microsoft-com:vml" Requires="v">
                <p:oleObj name="Equation" r:id="rId5" imgW="4431960" imgH="711000" progId="Equation.DSMT4">
                  <p:embed/>
                </p:oleObj>
              </mc:Choice>
              <mc:Fallback>
                <p:oleObj name="Equation" r:id="rId5" imgW="4431960" imgH="711000" progId="Equation.DSMT4">
                  <p:embed/>
                  <p:pic>
                    <p:nvPicPr>
                      <p:cNvPr id="11" name="Object 10">
                        <a:extLst>
                          <a:ext uri="{FF2B5EF4-FFF2-40B4-BE49-F238E27FC236}">
                            <a16:creationId xmlns:a16="http://schemas.microsoft.com/office/drawing/2014/main" id="{2B724AE1-824E-4014-A8E4-B62B6B7BA7C3}"/>
                          </a:ext>
                        </a:extLst>
                      </p:cNvPr>
                      <p:cNvPicPr/>
                      <p:nvPr/>
                    </p:nvPicPr>
                    <p:blipFill>
                      <a:blip r:embed="rId6"/>
                      <a:stretch>
                        <a:fillRect/>
                      </a:stretch>
                    </p:blipFill>
                    <p:spPr>
                      <a:xfrm>
                        <a:off x="762000" y="2442814"/>
                        <a:ext cx="7772400" cy="12461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A8357FA-1699-4405-B224-D89D413B701A}"/>
              </a:ext>
            </a:extLst>
          </p:cNvPr>
          <p:cNvGraphicFramePr>
            <a:graphicFrameLocks noChangeAspect="1"/>
          </p:cNvGraphicFramePr>
          <p:nvPr>
            <p:extLst>
              <p:ext uri="{D42A27DB-BD31-4B8C-83A1-F6EECF244321}">
                <p14:modId xmlns:p14="http://schemas.microsoft.com/office/powerpoint/2010/main" val="3896329509"/>
              </p:ext>
            </p:extLst>
          </p:nvPr>
        </p:nvGraphicFramePr>
        <p:xfrm>
          <a:off x="762000" y="3776091"/>
          <a:ext cx="7772400" cy="1246187"/>
        </p:xfrm>
        <a:graphic>
          <a:graphicData uri="http://schemas.openxmlformats.org/presentationml/2006/ole">
            <mc:AlternateContent xmlns:mc="http://schemas.openxmlformats.org/markup-compatibility/2006">
              <mc:Choice xmlns:v="urn:schemas-microsoft-com:vml" Requires="v">
                <p:oleObj name="Equation" r:id="rId7" imgW="4431960" imgH="711000" progId="Equation.DSMT4">
                  <p:embed/>
                </p:oleObj>
              </mc:Choice>
              <mc:Fallback>
                <p:oleObj name="Equation" r:id="rId7" imgW="4431960" imgH="711000" progId="Equation.DSMT4">
                  <p:embed/>
                  <p:pic>
                    <p:nvPicPr>
                      <p:cNvPr id="11" name="Object 10">
                        <a:extLst>
                          <a:ext uri="{FF2B5EF4-FFF2-40B4-BE49-F238E27FC236}">
                            <a16:creationId xmlns:a16="http://schemas.microsoft.com/office/drawing/2014/main" id="{2B724AE1-824E-4014-A8E4-B62B6B7BA7C3}"/>
                          </a:ext>
                        </a:extLst>
                      </p:cNvPr>
                      <p:cNvPicPr/>
                      <p:nvPr/>
                    </p:nvPicPr>
                    <p:blipFill>
                      <a:blip r:embed="rId8"/>
                      <a:stretch>
                        <a:fillRect/>
                      </a:stretch>
                    </p:blipFill>
                    <p:spPr>
                      <a:xfrm>
                        <a:off x="762000" y="3776091"/>
                        <a:ext cx="7772400" cy="12461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A97E257-BF66-4352-9BD0-BDD01AE66A1A}"/>
              </a:ext>
            </a:extLst>
          </p:cNvPr>
          <p:cNvGraphicFramePr>
            <a:graphicFrameLocks noChangeAspect="1"/>
          </p:cNvGraphicFramePr>
          <p:nvPr>
            <p:extLst>
              <p:ext uri="{D42A27DB-BD31-4B8C-83A1-F6EECF244321}">
                <p14:modId xmlns:p14="http://schemas.microsoft.com/office/powerpoint/2010/main" val="2082715450"/>
              </p:ext>
            </p:extLst>
          </p:nvPr>
        </p:nvGraphicFramePr>
        <p:xfrm>
          <a:off x="762000" y="5109368"/>
          <a:ext cx="7772400" cy="1246187"/>
        </p:xfrm>
        <a:graphic>
          <a:graphicData uri="http://schemas.openxmlformats.org/presentationml/2006/ole">
            <mc:AlternateContent xmlns:mc="http://schemas.openxmlformats.org/markup-compatibility/2006">
              <mc:Choice xmlns:v="urn:schemas-microsoft-com:vml" Requires="v">
                <p:oleObj name="Equation" r:id="rId9" imgW="4431960" imgH="711000" progId="Equation.DSMT4">
                  <p:embed/>
                </p:oleObj>
              </mc:Choice>
              <mc:Fallback>
                <p:oleObj name="Equation" r:id="rId9" imgW="4431960" imgH="711000" progId="Equation.DSMT4">
                  <p:embed/>
                  <p:pic>
                    <p:nvPicPr>
                      <p:cNvPr id="8" name="Object 7">
                        <a:extLst>
                          <a:ext uri="{FF2B5EF4-FFF2-40B4-BE49-F238E27FC236}">
                            <a16:creationId xmlns:a16="http://schemas.microsoft.com/office/drawing/2014/main" id="{AA8357FA-1699-4405-B224-D89D413B701A}"/>
                          </a:ext>
                        </a:extLst>
                      </p:cNvPr>
                      <p:cNvPicPr/>
                      <p:nvPr/>
                    </p:nvPicPr>
                    <p:blipFill>
                      <a:blip r:embed="rId10"/>
                      <a:stretch>
                        <a:fillRect/>
                      </a:stretch>
                    </p:blipFill>
                    <p:spPr>
                      <a:xfrm>
                        <a:off x="762000" y="5109368"/>
                        <a:ext cx="7772400" cy="1246187"/>
                      </a:xfrm>
                      <a:prstGeom prst="rect">
                        <a:avLst/>
                      </a:prstGeom>
                    </p:spPr>
                  </p:pic>
                </p:oleObj>
              </mc:Fallback>
            </mc:AlternateContent>
          </a:graphicData>
        </a:graphic>
      </p:graphicFrame>
      <p:cxnSp>
        <p:nvCxnSpPr>
          <p:cNvPr id="12" name="Straight Arrow Connector 11">
            <a:extLst>
              <a:ext uri="{FF2B5EF4-FFF2-40B4-BE49-F238E27FC236}">
                <a16:creationId xmlns:a16="http://schemas.microsoft.com/office/drawing/2014/main" id="{B4C5910E-2B41-421E-BC5C-9B048EE10AC2}"/>
              </a:ext>
            </a:extLst>
          </p:cNvPr>
          <p:cNvCxnSpPr>
            <a:cxnSpLocks/>
          </p:cNvCxnSpPr>
          <p:nvPr/>
        </p:nvCxnSpPr>
        <p:spPr>
          <a:xfrm flipH="1">
            <a:off x="3701142" y="3636747"/>
            <a:ext cx="365760" cy="182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B84E385-77C1-4FD5-BC2F-09DDCFCAEE6D}"/>
              </a:ext>
            </a:extLst>
          </p:cNvPr>
          <p:cNvCxnSpPr>
            <a:cxnSpLocks/>
          </p:cNvCxnSpPr>
          <p:nvPr/>
        </p:nvCxnSpPr>
        <p:spPr>
          <a:xfrm>
            <a:off x="3701142" y="3636747"/>
            <a:ext cx="548640" cy="182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0E7133-1549-46BD-A8CA-B6F9B7A64E94}"/>
              </a:ext>
            </a:extLst>
          </p:cNvPr>
          <p:cNvCxnSpPr>
            <a:cxnSpLocks/>
          </p:cNvCxnSpPr>
          <p:nvPr/>
        </p:nvCxnSpPr>
        <p:spPr>
          <a:xfrm flipH="1">
            <a:off x="5116282" y="4964810"/>
            <a:ext cx="365760" cy="182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49931E1-65BF-480A-82E0-C2BFF52E6E40}"/>
              </a:ext>
            </a:extLst>
          </p:cNvPr>
          <p:cNvCxnSpPr>
            <a:cxnSpLocks/>
          </p:cNvCxnSpPr>
          <p:nvPr/>
        </p:nvCxnSpPr>
        <p:spPr>
          <a:xfrm>
            <a:off x="5116282" y="4964810"/>
            <a:ext cx="731520" cy="182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Audio 20">
            <a:hlinkClick r:id="" action="ppaction://media"/>
            <a:extLst>
              <a:ext uri="{FF2B5EF4-FFF2-40B4-BE49-F238E27FC236}">
                <a16:creationId xmlns:a16="http://schemas.microsoft.com/office/drawing/2014/main" id="{30FEB0DC-D71B-42B1-A993-C3195C15623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13546082"/>
      </p:ext>
    </p:extLst>
  </p:cSld>
  <p:clrMapOvr>
    <a:masterClrMapping/>
  </p:clrMapOvr>
  <mc:AlternateContent xmlns:mc="http://schemas.openxmlformats.org/markup-compatibility/2006">
    <mc:Choice xmlns:p14="http://schemas.microsoft.com/office/powerpoint/2010/main" Requires="p14">
      <p:transition spd="slow" p14:dur="2000" advTm="130741"/>
    </mc:Choice>
    <mc:Fallback>
      <p:transition spd="slow" advTm="130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Swapping row-operation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Consequently,</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2" name="Object 11">
            <a:extLst>
              <a:ext uri="{FF2B5EF4-FFF2-40B4-BE49-F238E27FC236}">
                <a16:creationId xmlns:a16="http://schemas.microsoft.com/office/drawing/2014/main" id="{298E4B24-B5DC-4B85-8973-D80579C31220}"/>
              </a:ext>
            </a:extLst>
          </p:cNvPr>
          <p:cNvGraphicFramePr>
            <a:graphicFrameLocks noChangeAspect="1"/>
          </p:cNvGraphicFramePr>
          <p:nvPr>
            <p:extLst>
              <p:ext uri="{D42A27DB-BD31-4B8C-83A1-F6EECF244321}">
                <p14:modId xmlns:p14="http://schemas.microsoft.com/office/powerpoint/2010/main" val="1877782424"/>
              </p:ext>
            </p:extLst>
          </p:nvPr>
        </p:nvGraphicFramePr>
        <p:xfrm>
          <a:off x="564356" y="2270919"/>
          <a:ext cx="8015288" cy="2489200"/>
        </p:xfrm>
        <a:graphic>
          <a:graphicData uri="http://schemas.openxmlformats.org/presentationml/2006/ole">
            <mc:AlternateContent xmlns:mc="http://schemas.openxmlformats.org/markup-compatibility/2006">
              <mc:Choice xmlns:v="urn:schemas-microsoft-com:vml" Requires="v">
                <p:oleObj name="Equation" r:id="rId5" imgW="4572000" imgH="1422360" progId="Equation.DSMT4">
                  <p:embed/>
                </p:oleObj>
              </mc:Choice>
              <mc:Fallback>
                <p:oleObj name="Equation" r:id="rId5" imgW="4572000" imgH="142236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6"/>
                      <a:stretch>
                        <a:fillRect/>
                      </a:stretch>
                    </p:blipFill>
                    <p:spPr>
                      <a:xfrm>
                        <a:off x="564356" y="2270919"/>
                        <a:ext cx="8015288" cy="24892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1757524D-1465-46A3-BBF2-523DD84F80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8178016"/>
      </p:ext>
    </p:extLst>
  </p:cSld>
  <p:clrMapOvr>
    <a:masterClrMapping/>
  </p:clrMapOvr>
  <mc:AlternateContent xmlns:mc="http://schemas.openxmlformats.org/markup-compatibility/2006">
    <mc:Choice xmlns:p14="http://schemas.microsoft.com/office/powerpoint/2010/main" Requires="p14">
      <p:transition spd="slow" p14:dur="2000" advTm="20049"/>
    </mc:Choice>
    <mc:Fallback>
      <p:transition spd="slow" advTm="20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by an inverse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Now, suppose we have the following:</a:t>
            </a:r>
          </a:p>
          <a:p>
            <a:pPr marL="0" indent="0" algn="ctr">
              <a:buNone/>
            </a:pPr>
            <a:r>
              <a:rPr lang="en-US" i="1" dirty="0">
                <a:latin typeface="Times New Roman" panose="02020603050405020304" pitchFamily="18" charset="0"/>
              </a:rPr>
              <a:t>AB </a:t>
            </a:r>
            <a:r>
              <a:rPr lang="en-US" dirty="0">
                <a:latin typeface="Times New Roman" panose="02020603050405020304" pitchFamily="18" charset="0"/>
              </a:rPr>
              <a:t>= </a:t>
            </a:r>
            <a:r>
              <a:rPr lang="en-US" i="1" dirty="0">
                <a:latin typeface="Times New Roman" panose="02020603050405020304" pitchFamily="18" charset="0"/>
              </a:rPr>
              <a:t>C</a:t>
            </a:r>
          </a:p>
          <a:p>
            <a:endParaRPr lang="en-US" dirty="0"/>
          </a:p>
          <a:p>
            <a:r>
              <a:rPr lang="en-US" dirty="0"/>
              <a:t>Suppose we know that </a:t>
            </a:r>
            <a:r>
              <a:rPr lang="en-US" i="1" dirty="0">
                <a:latin typeface="Times New Roman" panose="02020603050405020304" pitchFamily="18" charset="0"/>
              </a:rPr>
              <a:t>A</a:t>
            </a:r>
            <a:r>
              <a:rPr lang="en-US" dirty="0"/>
              <a:t> is invertible,</a:t>
            </a:r>
            <a:br>
              <a:rPr lang="en-US" dirty="0"/>
            </a:br>
            <a:r>
              <a:rPr lang="en-US" dirty="0"/>
              <a:t>	in which case, we can multiply both sides by </a:t>
            </a:r>
            <a:r>
              <a:rPr lang="en-US" i="1" dirty="0">
                <a:latin typeface="Times New Roman" panose="02020603050405020304" pitchFamily="18" charset="0"/>
              </a:rPr>
              <a:t>A</a:t>
            </a:r>
            <a:r>
              <a:rPr lang="en-US" baseline="30000" dirty="0">
                <a:latin typeface="Times New Roman" panose="02020603050405020304" pitchFamily="18" charset="0"/>
              </a:rPr>
              <a:t>–1</a:t>
            </a:r>
            <a:r>
              <a:rPr lang="en-US" dirty="0"/>
              <a:t>:</a:t>
            </a:r>
          </a:p>
          <a:p>
            <a:pPr marL="0" indent="0" algn="ctr">
              <a:buNone/>
            </a:pPr>
            <a:r>
              <a:rPr lang="en-US" i="1" dirty="0">
                <a:latin typeface="Times New Roman" panose="02020603050405020304" pitchFamily="18" charset="0"/>
              </a:rPr>
              <a:t>A</a:t>
            </a:r>
            <a:r>
              <a:rPr lang="en-US" baseline="30000" dirty="0">
                <a:latin typeface="Times New Roman" panose="02020603050405020304" pitchFamily="18" charset="0"/>
              </a:rPr>
              <a:t>–1</a:t>
            </a:r>
            <a:r>
              <a:rPr lang="en-US" i="1" dirty="0">
                <a:latin typeface="Times New Roman" panose="02020603050405020304" pitchFamily="18" charset="0"/>
              </a:rPr>
              <a:t>AB </a:t>
            </a:r>
            <a:r>
              <a:rPr lang="en-US" dirty="0">
                <a:latin typeface="Times New Roman" panose="02020603050405020304" pitchFamily="18" charset="0"/>
              </a:rPr>
              <a:t>= </a:t>
            </a:r>
            <a:r>
              <a:rPr lang="en-US" i="1" dirty="0">
                <a:latin typeface="Times New Roman" panose="02020603050405020304" pitchFamily="18" charset="0"/>
              </a:rPr>
              <a:t>A</a:t>
            </a:r>
            <a:r>
              <a:rPr lang="en-US" baseline="30000" dirty="0">
                <a:latin typeface="Times New Roman" panose="02020603050405020304" pitchFamily="18" charset="0"/>
              </a:rPr>
              <a:t>–1</a:t>
            </a:r>
            <a:r>
              <a:rPr lang="en-US" i="1" dirty="0">
                <a:latin typeface="Times New Roman" panose="02020603050405020304" pitchFamily="18" charset="0"/>
              </a:rPr>
              <a:t>C</a:t>
            </a:r>
          </a:p>
          <a:p>
            <a:r>
              <a:rPr lang="en-US" dirty="0"/>
              <a:t>However, </a:t>
            </a:r>
            <a:r>
              <a:rPr lang="en-US" i="1" dirty="0">
                <a:latin typeface="Times New Roman" panose="02020603050405020304" pitchFamily="18" charset="0"/>
              </a:rPr>
              <a:t>A</a:t>
            </a:r>
            <a:r>
              <a:rPr lang="en-US" baseline="30000" dirty="0">
                <a:latin typeface="Times New Roman" panose="02020603050405020304" pitchFamily="18" charset="0"/>
              </a:rPr>
              <a:t>–1</a:t>
            </a:r>
            <a:r>
              <a:rPr lang="en-US" i="1" dirty="0">
                <a:latin typeface="Times New Roman" panose="02020603050405020304" pitchFamily="18" charset="0"/>
              </a:rPr>
              <a:t>A</a:t>
            </a:r>
            <a:r>
              <a:rPr lang="en-US" dirty="0">
                <a:latin typeface="Times New Roman" panose="02020603050405020304" pitchFamily="18" charset="0"/>
              </a:rPr>
              <a:t> </a:t>
            </a:r>
            <a:r>
              <a:rPr lang="en-US" dirty="0"/>
              <a:t>simplifies to </a:t>
            </a:r>
            <a:r>
              <a:rPr lang="en-US" i="1" dirty="0">
                <a:latin typeface="Times New Roman" panose="02020603050405020304" pitchFamily="18" charset="0"/>
              </a:rPr>
              <a:t>I</a:t>
            </a:r>
            <a:r>
              <a:rPr lang="en-US" dirty="0"/>
              <a:t> and </a:t>
            </a:r>
            <a:r>
              <a:rPr lang="en-US" i="1" dirty="0">
                <a:latin typeface="Times New Roman" panose="02020603050405020304" pitchFamily="18" charset="0"/>
              </a:rPr>
              <a:t>IB</a:t>
            </a:r>
            <a:r>
              <a:rPr lang="en-US" dirty="0">
                <a:latin typeface="Times New Roman" panose="02020603050405020304" pitchFamily="18" charset="0"/>
              </a:rPr>
              <a:t> = </a:t>
            </a:r>
            <a:r>
              <a:rPr lang="en-US" i="1" dirty="0">
                <a:latin typeface="Times New Roman" panose="02020603050405020304" pitchFamily="18" charset="0"/>
              </a:rPr>
              <a:t>B</a:t>
            </a:r>
            <a:r>
              <a:rPr lang="en-US" dirty="0"/>
              <a:t>, so we have</a:t>
            </a:r>
          </a:p>
          <a:p>
            <a:pPr marL="0" indent="0" algn="ctr">
              <a:buNone/>
            </a:pPr>
            <a:r>
              <a:rPr lang="en-US" i="1" dirty="0">
                <a:latin typeface="Times New Roman" panose="02020603050405020304" pitchFamily="18" charset="0"/>
              </a:rPr>
              <a:t>B </a:t>
            </a:r>
            <a:r>
              <a:rPr lang="en-US" dirty="0">
                <a:latin typeface="Times New Roman" panose="02020603050405020304" pitchFamily="18" charset="0"/>
              </a:rPr>
              <a:t>= </a:t>
            </a:r>
            <a:r>
              <a:rPr lang="en-US" i="1" dirty="0">
                <a:latin typeface="Times New Roman" panose="02020603050405020304" pitchFamily="18" charset="0"/>
              </a:rPr>
              <a:t>A</a:t>
            </a:r>
            <a:r>
              <a:rPr lang="en-US" baseline="30000" dirty="0">
                <a:latin typeface="Times New Roman" panose="02020603050405020304" pitchFamily="18" charset="0"/>
              </a:rPr>
              <a:t>–1</a:t>
            </a:r>
            <a:r>
              <a:rPr lang="en-US" i="1" dirty="0">
                <a:latin typeface="Times New Roman" panose="02020603050405020304" pitchFamily="18" charset="0"/>
              </a:rPr>
              <a:t>C</a:t>
            </a:r>
          </a:p>
          <a:p>
            <a:pPr marL="0" indent="0" algn="ctr">
              <a:buNone/>
            </a:pPr>
            <a:endParaRPr lang="en-US" dirty="0"/>
          </a:p>
          <a:p>
            <a:pPr marL="0" indent="0" algn="ctr">
              <a:buNone/>
            </a:pPr>
            <a:endParaRPr lang="en-US" dirty="0"/>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739610CE-D567-41E2-8B61-6987C266661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78866149"/>
      </p:ext>
    </p:extLst>
  </p:cSld>
  <p:clrMapOvr>
    <a:masterClrMapping/>
  </p:clrMapOvr>
  <mc:AlternateContent xmlns:mc="http://schemas.openxmlformats.org/markup-compatibility/2006">
    <mc:Choice xmlns:p14="http://schemas.microsoft.com/office/powerpoint/2010/main" Requires="p14">
      <p:transition spd="slow" p14:dur="2000" advTm="37627"/>
    </mc:Choice>
    <mc:Fallback>
      <p:transition spd="slow" advTm="3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by an inverse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Starting on the left, we can multiply both sides by the inverses of each of the square matrices:</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9" name="Object 8">
            <a:extLst>
              <a:ext uri="{FF2B5EF4-FFF2-40B4-BE49-F238E27FC236}">
                <a16:creationId xmlns:a16="http://schemas.microsoft.com/office/drawing/2014/main" id="{CA97E257-BF66-4352-9BD0-BDD01AE66A1A}"/>
              </a:ext>
            </a:extLst>
          </p:cNvPr>
          <p:cNvGraphicFramePr>
            <a:graphicFrameLocks noChangeAspect="1"/>
          </p:cNvGraphicFramePr>
          <p:nvPr>
            <p:extLst>
              <p:ext uri="{D42A27DB-BD31-4B8C-83A1-F6EECF244321}">
                <p14:modId xmlns:p14="http://schemas.microsoft.com/office/powerpoint/2010/main" val="1052447819"/>
              </p:ext>
            </p:extLst>
          </p:nvPr>
        </p:nvGraphicFramePr>
        <p:xfrm>
          <a:off x="985838" y="2603500"/>
          <a:ext cx="7770812" cy="2489200"/>
        </p:xfrm>
        <a:graphic>
          <a:graphicData uri="http://schemas.openxmlformats.org/presentationml/2006/ole">
            <mc:AlternateContent xmlns:mc="http://schemas.openxmlformats.org/markup-compatibility/2006">
              <mc:Choice xmlns:v="urn:schemas-microsoft-com:vml" Requires="v">
                <p:oleObj name="Equation" r:id="rId5" imgW="4431960" imgH="1422360" progId="Equation.DSMT4">
                  <p:embed/>
                </p:oleObj>
              </mc:Choice>
              <mc:Fallback>
                <p:oleObj name="Equation" r:id="rId5" imgW="4431960" imgH="142236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6"/>
                      <a:stretch>
                        <a:fillRect/>
                      </a:stretch>
                    </p:blipFill>
                    <p:spPr>
                      <a:xfrm>
                        <a:off x="985838" y="2603500"/>
                        <a:ext cx="7770812" cy="248920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D3C939FE-EA5E-429A-A8B0-CCE32144BAC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58230551"/>
      </p:ext>
    </p:extLst>
  </p:cSld>
  <p:clrMapOvr>
    <a:masterClrMapping/>
  </p:clrMapOvr>
  <mc:AlternateContent xmlns:mc="http://schemas.openxmlformats.org/markup-compatibility/2006">
    <mc:Choice xmlns:p14="http://schemas.microsoft.com/office/powerpoint/2010/main" Requires="p14">
      <p:transition spd="slow" p14:dur="2000" advTm="17401"/>
    </mc:Choice>
    <mc:Fallback>
      <p:transition spd="slow" advTm="1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by an inverse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Starting on the left, we can multiply both sides by the inverses of each of the square matrices:</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9" name="Object 8">
            <a:extLst>
              <a:ext uri="{FF2B5EF4-FFF2-40B4-BE49-F238E27FC236}">
                <a16:creationId xmlns:a16="http://schemas.microsoft.com/office/drawing/2014/main" id="{CA97E257-BF66-4352-9BD0-BDD01AE66A1A}"/>
              </a:ext>
            </a:extLst>
          </p:cNvPr>
          <p:cNvGraphicFramePr>
            <a:graphicFrameLocks noChangeAspect="1"/>
          </p:cNvGraphicFramePr>
          <p:nvPr>
            <p:extLst>
              <p:ext uri="{D42A27DB-BD31-4B8C-83A1-F6EECF244321}">
                <p14:modId xmlns:p14="http://schemas.microsoft.com/office/powerpoint/2010/main" val="2355275043"/>
              </p:ext>
            </p:extLst>
          </p:nvPr>
        </p:nvGraphicFramePr>
        <p:xfrm>
          <a:off x="2640013" y="2593975"/>
          <a:ext cx="6122987" cy="2489200"/>
        </p:xfrm>
        <a:graphic>
          <a:graphicData uri="http://schemas.openxmlformats.org/presentationml/2006/ole">
            <mc:AlternateContent xmlns:mc="http://schemas.openxmlformats.org/markup-compatibility/2006">
              <mc:Choice xmlns:v="urn:schemas-microsoft-com:vml" Requires="v">
                <p:oleObj name="Equation" r:id="rId5" imgW="3492360" imgH="1422360" progId="Equation.DSMT4">
                  <p:embed/>
                </p:oleObj>
              </mc:Choice>
              <mc:Fallback>
                <p:oleObj name="Equation" r:id="rId5" imgW="3492360" imgH="142236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6"/>
                      <a:stretch>
                        <a:fillRect/>
                      </a:stretch>
                    </p:blipFill>
                    <p:spPr>
                      <a:xfrm>
                        <a:off x="2640013" y="2593975"/>
                        <a:ext cx="6122987" cy="24892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9AB96C8F-DF41-4FDB-ACF8-ECDFEFDF782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33746519"/>
      </p:ext>
    </p:extLst>
  </p:cSld>
  <p:clrMapOvr>
    <a:masterClrMapping/>
  </p:clrMapOvr>
  <mc:AlternateContent xmlns:mc="http://schemas.openxmlformats.org/markup-compatibility/2006">
    <mc:Choice xmlns:p14="http://schemas.microsoft.com/office/powerpoint/2010/main" Requires="p14">
      <p:transition spd="slow" p14:dur="2000" advTm="14151"/>
    </mc:Choice>
    <mc:Fallback>
      <p:transition spd="slow" advTm="14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by an inverse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Starting on the left, we can multiply both sides by the inverses of each of the square matrices:</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9" name="Object 8">
            <a:extLst>
              <a:ext uri="{FF2B5EF4-FFF2-40B4-BE49-F238E27FC236}">
                <a16:creationId xmlns:a16="http://schemas.microsoft.com/office/drawing/2014/main" id="{CA97E257-BF66-4352-9BD0-BDD01AE66A1A}"/>
              </a:ext>
            </a:extLst>
          </p:cNvPr>
          <p:cNvGraphicFramePr>
            <a:graphicFrameLocks noChangeAspect="1"/>
          </p:cNvGraphicFramePr>
          <p:nvPr>
            <p:extLst>
              <p:ext uri="{D42A27DB-BD31-4B8C-83A1-F6EECF244321}">
                <p14:modId xmlns:p14="http://schemas.microsoft.com/office/powerpoint/2010/main" val="2335228221"/>
              </p:ext>
            </p:extLst>
          </p:nvPr>
        </p:nvGraphicFramePr>
        <p:xfrm>
          <a:off x="3414713" y="2593975"/>
          <a:ext cx="5343525" cy="2489200"/>
        </p:xfrm>
        <a:graphic>
          <a:graphicData uri="http://schemas.openxmlformats.org/presentationml/2006/ole">
            <mc:AlternateContent xmlns:mc="http://schemas.openxmlformats.org/markup-compatibility/2006">
              <mc:Choice xmlns:v="urn:schemas-microsoft-com:vml" Requires="v">
                <p:oleObj name="Equation" r:id="rId5" imgW="3047760" imgH="1422360" progId="Equation.DSMT4">
                  <p:embed/>
                </p:oleObj>
              </mc:Choice>
              <mc:Fallback>
                <p:oleObj name="Equation" r:id="rId5" imgW="3047760" imgH="142236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6"/>
                      <a:stretch>
                        <a:fillRect/>
                      </a:stretch>
                    </p:blipFill>
                    <p:spPr>
                      <a:xfrm>
                        <a:off x="3414713" y="2593975"/>
                        <a:ext cx="5343525" cy="24892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9981CB7-7DB9-4694-9D4D-50808D689D1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03620166"/>
      </p:ext>
    </p:extLst>
  </p:cSld>
  <p:clrMapOvr>
    <a:masterClrMapping/>
  </p:clrMapOvr>
  <mc:AlternateContent xmlns:mc="http://schemas.openxmlformats.org/markup-compatibility/2006">
    <mc:Choice xmlns:p14="http://schemas.microsoft.com/office/powerpoint/2010/main" Requires="p14">
      <p:transition spd="slow" p14:dur="2000" advTm="12223"/>
    </mc:Choice>
    <mc:Fallback>
      <p:transition spd="slow" advTm="1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by an inverse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Starting on the left, we can multiply both sides by the inverses of each of the square matrices:</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9" name="Object 8">
            <a:extLst>
              <a:ext uri="{FF2B5EF4-FFF2-40B4-BE49-F238E27FC236}">
                <a16:creationId xmlns:a16="http://schemas.microsoft.com/office/drawing/2014/main" id="{CA97E257-BF66-4352-9BD0-BDD01AE66A1A}"/>
              </a:ext>
            </a:extLst>
          </p:cNvPr>
          <p:cNvGraphicFramePr>
            <a:graphicFrameLocks noChangeAspect="1"/>
          </p:cNvGraphicFramePr>
          <p:nvPr>
            <p:extLst>
              <p:ext uri="{D42A27DB-BD31-4B8C-83A1-F6EECF244321}">
                <p14:modId xmlns:p14="http://schemas.microsoft.com/office/powerpoint/2010/main" val="2078690285"/>
              </p:ext>
            </p:extLst>
          </p:nvPr>
        </p:nvGraphicFramePr>
        <p:xfrm>
          <a:off x="1922463" y="2593975"/>
          <a:ext cx="6837362" cy="2489200"/>
        </p:xfrm>
        <a:graphic>
          <a:graphicData uri="http://schemas.openxmlformats.org/presentationml/2006/ole">
            <mc:AlternateContent xmlns:mc="http://schemas.openxmlformats.org/markup-compatibility/2006">
              <mc:Choice xmlns:v="urn:schemas-microsoft-com:vml" Requires="v">
                <p:oleObj name="Equation" r:id="rId5" imgW="3898800" imgH="1422360" progId="Equation.DSMT4">
                  <p:embed/>
                </p:oleObj>
              </mc:Choice>
              <mc:Fallback>
                <p:oleObj name="Equation" r:id="rId5" imgW="3898800" imgH="142236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6"/>
                      <a:stretch>
                        <a:fillRect/>
                      </a:stretch>
                    </p:blipFill>
                    <p:spPr>
                      <a:xfrm>
                        <a:off x="1922463" y="2593975"/>
                        <a:ext cx="6837362" cy="24892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C95B87C8-7725-4C0C-8A2A-DA7939F20DA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14656819"/>
      </p:ext>
    </p:extLst>
  </p:cSld>
  <p:clrMapOvr>
    <a:masterClrMapping/>
  </p:clrMapOvr>
  <mc:AlternateContent xmlns:mc="http://schemas.openxmlformats.org/markup-compatibility/2006">
    <mc:Choice xmlns:p14="http://schemas.microsoft.com/office/powerpoint/2010/main" Requires="p14">
      <p:transition spd="slow" p14:dur="2000" advTm="11179"/>
    </mc:Choice>
    <mc:Fallback>
      <p:transition spd="slow" advTm="1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by an inverse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Starting on the left, we can multiply both sides by the inverses of each of the square matrices:</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9" name="Object 8">
            <a:extLst>
              <a:ext uri="{FF2B5EF4-FFF2-40B4-BE49-F238E27FC236}">
                <a16:creationId xmlns:a16="http://schemas.microsoft.com/office/drawing/2014/main" id="{CA97E257-BF66-4352-9BD0-BDD01AE66A1A}"/>
              </a:ext>
            </a:extLst>
          </p:cNvPr>
          <p:cNvGraphicFramePr>
            <a:graphicFrameLocks noChangeAspect="1"/>
          </p:cNvGraphicFramePr>
          <p:nvPr>
            <p:extLst>
              <p:ext uri="{D42A27DB-BD31-4B8C-83A1-F6EECF244321}">
                <p14:modId xmlns:p14="http://schemas.microsoft.com/office/powerpoint/2010/main" val="3117820367"/>
              </p:ext>
            </p:extLst>
          </p:nvPr>
        </p:nvGraphicFramePr>
        <p:xfrm>
          <a:off x="613458" y="2593975"/>
          <a:ext cx="8194675" cy="2489200"/>
        </p:xfrm>
        <a:graphic>
          <a:graphicData uri="http://schemas.openxmlformats.org/presentationml/2006/ole">
            <mc:AlternateContent xmlns:mc="http://schemas.openxmlformats.org/markup-compatibility/2006">
              <mc:Choice xmlns:v="urn:schemas-microsoft-com:vml" Requires="v">
                <p:oleObj name="Equation" r:id="rId5" imgW="4673520" imgH="1422360" progId="Equation.DSMT4">
                  <p:embed/>
                </p:oleObj>
              </mc:Choice>
              <mc:Fallback>
                <p:oleObj name="Equation" r:id="rId5" imgW="4673520" imgH="142236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6"/>
                      <a:stretch>
                        <a:fillRect/>
                      </a:stretch>
                    </p:blipFill>
                    <p:spPr>
                      <a:xfrm>
                        <a:off x="613458" y="2593975"/>
                        <a:ext cx="8194675" cy="24892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E05A9BF2-F288-40B5-997C-7715AADE69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39609041"/>
      </p:ext>
    </p:extLst>
  </p:cSld>
  <p:clrMapOvr>
    <a:masterClrMapping/>
  </p:clrMapOvr>
  <mc:AlternateContent xmlns:mc="http://schemas.openxmlformats.org/markup-compatibility/2006">
    <mc:Choice xmlns:p14="http://schemas.microsoft.com/office/powerpoint/2010/main" Requires="p14">
      <p:transition spd="slow" p14:dur="2000" advTm="11040"/>
    </mc:Choice>
    <mc:Fallback>
      <p:transition spd="slow" advTm="1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i="1" dirty="0"/>
              <a:t>PLU </a:t>
            </a:r>
            <a:r>
              <a:rPr lang="en-US" dirty="0"/>
              <a:t>decomposition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we have:</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9" name="Object 8">
            <a:extLst>
              <a:ext uri="{FF2B5EF4-FFF2-40B4-BE49-F238E27FC236}">
                <a16:creationId xmlns:a16="http://schemas.microsoft.com/office/drawing/2014/main" id="{CA97E257-BF66-4352-9BD0-BDD01AE66A1A}"/>
              </a:ext>
            </a:extLst>
          </p:cNvPr>
          <p:cNvGraphicFramePr>
            <a:graphicFrameLocks noChangeAspect="1"/>
          </p:cNvGraphicFramePr>
          <p:nvPr>
            <p:extLst>
              <p:ext uri="{D42A27DB-BD31-4B8C-83A1-F6EECF244321}">
                <p14:modId xmlns:p14="http://schemas.microsoft.com/office/powerpoint/2010/main" val="884624564"/>
              </p:ext>
            </p:extLst>
          </p:nvPr>
        </p:nvGraphicFramePr>
        <p:xfrm>
          <a:off x="428169" y="2181225"/>
          <a:ext cx="8099425" cy="1028700"/>
        </p:xfrm>
        <a:graphic>
          <a:graphicData uri="http://schemas.openxmlformats.org/presentationml/2006/ole">
            <mc:AlternateContent xmlns:mc="http://schemas.openxmlformats.org/markup-compatibility/2006">
              <mc:Choice xmlns:v="urn:schemas-microsoft-com:vml" Requires="v">
                <p:oleObj name="Equation" r:id="rId5" imgW="5587920" imgH="711000" progId="Equation.DSMT4">
                  <p:embed/>
                </p:oleObj>
              </mc:Choice>
              <mc:Fallback>
                <p:oleObj name="Equation" r:id="rId5" imgW="5587920" imgH="71100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6"/>
                      <a:stretch>
                        <a:fillRect/>
                      </a:stretch>
                    </p:blipFill>
                    <p:spPr>
                      <a:xfrm>
                        <a:off x="428169" y="2181225"/>
                        <a:ext cx="8099425" cy="10287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7C6B77A9-DD33-43F8-A20C-3DC03079A7B3}"/>
              </a:ext>
            </a:extLst>
          </p:cNvPr>
          <p:cNvGraphicFramePr>
            <a:graphicFrameLocks noChangeAspect="1"/>
          </p:cNvGraphicFramePr>
          <p:nvPr>
            <p:extLst>
              <p:ext uri="{D42A27DB-BD31-4B8C-83A1-F6EECF244321}">
                <p14:modId xmlns:p14="http://schemas.microsoft.com/office/powerpoint/2010/main" val="3034257437"/>
              </p:ext>
            </p:extLst>
          </p:nvPr>
        </p:nvGraphicFramePr>
        <p:xfrm>
          <a:off x="6786563" y="3692525"/>
          <a:ext cx="2003425" cy="1244600"/>
        </p:xfrm>
        <a:graphic>
          <a:graphicData uri="http://schemas.openxmlformats.org/presentationml/2006/ole">
            <mc:AlternateContent xmlns:mc="http://schemas.openxmlformats.org/markup-compatibility/2006">
              <mc:Choice xmlns:v="urn:schemas-microsoft-com:vml" Requires="v">
                <p:oleObj name="Equation" r:id="rId7" imgW="1143000" imgH="711000" progId="Equation.DSMT4">
                  <p:embed/>
                </p:oleObj>
              </mc:Choice>
              <mc:Fallback>
                <p:oleObj name="Equation" r:id="rId7" imgW="1143000" imgH="71100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8"/>
                      <a:stretch>
                        <a:fillRect/>
                      </a:stretch>
                    </p:blipFill>
                    <p:spPr>
                      <a:xfrm>
                        <a:off x="6786563" y="3692525"/>
                        <a:ext cx="2003425" cy="1244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348F9B1-D13F-4920-92AB-40FA542BB2AD}"/>
              </a:ext>
            </a:extLst>
          </p:cNvPr>
          <p:cNvGraphicFramePr>
            <a:graphicFrameLocks noChangeAspect="1"/>
          </p:cNvGraphicFramePr>
          <p:nvPr>
            <p:extLst>
              <p:ext uri="{D42A27DB-BD31-4B8C-83A1-F6EECF244321}">
                <p14:modId xmlns:p14="http://schemas.microsoft.com/office/powerpoint/2010/main" val="3327109100"/>
              </p:ext>
            </p:extLst>
          </p:nvPr>
        </p:nvGraphicFramePr>
        <p:xfrm>
          <a:off x="3987598" y="3692397"/>
          <a:ext cx="1849802" cy="1244727"/>
        </p:xfrm>
        <a:graphic>
          <a:graphicData uri="http://schemas.openxmlformats.org/presentationml/2006/ole">
            <mc:AlternateContent xmlns:mc="http://schemas.openxmlformats.org/markup-compatibility/2006">
              <mc:Choice xmlns:v="urn:schemas-microsoft-com:vml" Requires="v">
                <p:oleObj name="Equation" r:id="rId9" imgW="1054080" imgH="711000" progId="Equation.DSMT4">
                  <p:embed/>
                </p:oleObj>
              </mc:Choice>
              <mc:Fallback>
                <p:oleObj name="Equation" r:id="rId9" imgW="1054080" imgH="71100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10"/>
                      <a:stretch>
                        <a:fillRect/>
                      </a:stretch>
                    </p:blipFill>
                    <p:spPr>
                      <a:xfrm>
                        <a:off x="3987598" y="3692397"/>
                        <a:ext cx="1849802" cy="124472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4652ADE-18D0-4A38-B2F9-F9651A900CF0}"/>
              </a:ext>
            </a:extLst>
          </p:cNvPr>
          <p:cNvGraphicFramePr>
            <a:graphicFrameLocks noChangeAspect="1"/>
          </p:cNvGraphicFramePr>
          <p:nvPr>
            <p:extLst>
              <p:ext uri="{D42A27DB-BD31-4B8C-83A1-F6EECF244321}">
                <p14:modId xmlns:p14="http://schemas.microsoft.com/office/powerpoint/2010/main" val="1677492694"/>
              </p:ext>
            </p:extLst>
          </p:nvPr>
        </p:nvGraphicFramePr>
        <p:xfrm>
          <a:off x="1250971" y="3692397"/>
          <a:ext cx="1402239" cy="1244727"/>
        </p:xfrm>
        <a:graphic>
          <a:graphicData uri="http://schemas.openxmlformats.org/presentationml/2006/ole">
            <mc:AlternateContent xmlns:mc="http://schemas.openxmlformats.org/markup-compatibility/2006">
              <mc:Choice xmlns:v="urn:schemas-microsoft-com:vml" Requires="v">
                <p:oleObj name="Equation" r:id="rId11" imgW="799920" imgH="711000" progId="Equation.DSMT4">
                  <p:embed/>
                </p:oleObj>
              </mc:Choice>
              <mc:Fallback>
                <p:oleObj name="Equation" r:id="rId11" imgW="799920" imgH="71100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12"/>
                      <a:stretch>
                        <a:fillRect/>
                      </a:stretch>
                    </p:blipFill>
                    <p:spPr>
                      <a:xfrm>
                        <a:off x="1250971" y="3692397"/>
                        <a:ext cx="1402239" cy="1244727"/>
                      </a:xfrm>
                      <a:prstGeom prst="rect">
                        <a:avLst/>
                      </a:prstGeom>
                    </p:spPr>
                  </p:pic>
                </p:oleObj>
              </mc:Fallback>
            </mc:AlternateContent>
          </a:graphicData>
        </a:graphic>
      </p:graphicFrame>
      <p:sp>
        <p:nvSpPr>
          <p:cNvPr id="15" name="Left Brace 14">
            <a:extLst>
              <a:ext uri="{FF2B5EF4-FFF2-40B4-BE49-F238E27FC236}">
                <a16:creationId xmlns:a16="http://schemas.microsoft.com/office/drawing/2014/main" id="{31079F43-83BF-42CE-B4A9-F97BF1FD9C0F}"/>
              </a:ext>
            </a:extLst>
          </p:cNvPr>
          <p:cNvSpPr/>
          <p:nvPr/>
        </p:nvSpPr>
        <p:spPr>
          <a:xfrm rot="16200000">
            <a:off x="1868189" y="2299050"/>
            <a:ext cx="88781" cy="2180536"/>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BD8EAE84-02E0-4350-934B-65C802318FFA}"/>
              </a:ext>
            </a:extLst>
          </p:cNvPr>
          <p:cNvSpPr/>
          <p:nvPr/>
        </p:nvSpPr>
        <p:spPr>
          <a:xfrm rot="16200000">
            <a:off x="4892666" y="1514466"/>
            <a:ext cx="88781" cy="3740287"/>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C9CC6632-3D2A-42D0-B987-756421B6242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71235950"/>
      </p:ext>
    </p:extLst>
  </p:cSld>
  <p:clrMapOvr>
    <a:masterClrMapping/>
  </p:clrMapOvr>
  <mc:AlternateContent xmlns:mc="http://schemas.openxmlformats.org/markup-compatibility/2006">
    <mc:Choice xmlns:p14="http://schemas.microsoft.com/office/powerpoint/2010/main" Requires="p14">
      <p:transition spd="slow" p14:dur="2000" advTm="117134"/>
    </mc:Choice>
    <mc:Fallback>
      <p:transition spd="slow" advTm="117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7"/>
                </p:tgtEl>
              </p:cMediaNode>
            </p:audio>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i="1" dirty="0"/>
              <a:t>PLU </a:t>
            </a:r>
            <a:r>
              <a:rPr lang="en-US" dirty="0"/>
              <a:t>decomposition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Therefore,</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9" name="Object 8">
            <a:extLst>
              <a:ext uri="{FF2B5EF4-FFF2-40B4-BE49-F238E27FC236}">
                <a16:creationId xmlns:a16="http://schemas.microsoft.com/office/drawing/2014/main" id="{CA97E257-BF66-4352-9BD0-BDD01AE66A1A}"/>
              </a:ext>
            </a:extLst>
          </p:cNvPr>
          <p:cNvGraphicFramePr>
            <a:graphicFrameLocks noChangeAspect="1"/>
          </p:cNvGraphicFramePr>
          <p:nvPr>
            <p:extLst>
              <p:ext uri="{D42A27DB-BD31-4B8C-83A1-F6EECF244321}">
                <p14:modId xmlns:p14="http://schemas.microsoft.com/office/powerpoint/2010/main" val="4119587291"/>
              </p:ext>
            </p:extLst>
          </p:nvPr>
        </p:nvGraphicFramePr>
        <p:xfrm>
          <a:off x="350838" y="2070100"/>
          <a:ext cx="8442325" cy="1131888"/>
        </p:xfrm>
        <a:graphic>
          <a:graphicData uri="http://schemas.openxmlformats.org/presentationml/2006/ole">
            <mc:AlternateContent xmlns:mc="http://schemas.openxmlformats.org/markup-compatibility/2006">
              <mc:Choice xmlns:v="urn:schemas-microsoft-com:vml" Requires="v">
                <p:oleObj name="Equation" r:id="rId5" imgW="5295600" imgH="711000" progId="Equation.DSMT4">
                  <p:embed/>
                </p:oleObj>
              </mc:Choice>
              <mc:Fallback>
                <p:oleObj name="Equation" r:id="rId5" imgW="5295600" imgH="71100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6"/>
                      <a:stretch>
                        <a:fillRect/>
                      </a:stretch>
                    </p:blipFill>
                    <p:spPr>
                      <a:xfrm>
                        <a:off x="350838" y="2070100"/>
                        <a:ext cx="8442325" cy="1131888"/>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0AABA7A4-6925-4685-AC21-C7C2314FCA6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78443368"/>
      </p:ext>
    </p:extLst>
  </p:cSld>
  <p:clrMapOvr>
    <a:masterClrMapping/>
  </p:clrMapOvr>
  <mc:AlternateContent xmlns:mc="http://schemas.openxmlformats.org/markup-compatibility/2006">
    <mc:Choice xmlns:p14="http://schemas.microsoft.com/office/powerpoint/2010/main" Requires="p14">
      <p:transition spd="slow" p14:dur="2000" advTm="26551"/>
    </mc:Choice>
    <mc:Fallback>
      <p:transition spd="slow" advTm="26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Review row operations as matrices and Gaussian elimination with partial pivoting</a:t>
            </a:r>
          </a:p>
          <a:p>
            <a:pPr lvl="1"/>
            <a:r>
              <a:rPr lang="en-US" dirty="0"/>
              <a:t>Work through an example of performing Gaussian elimination with partial pivoting but using row-operation matrices</a:t>
            </a:r>
          </a:p>
          <a:p>
            <a:pPr lvl="1"/>
            <a:r>
              <a:rPr lang="en-US" dirty="0"/>
              <a:t>Observe that we should be able to write any matrix as a product of three matrices </a:t>
            </a:r>
            <a:r>
              <a:rPr lang="en-US" i="1" dirty="0"/>
              <a:t>PLU</a:t>
            </a:r>
            <a:endParaRPr lang="en-US" dirty="0"/>
          </a:p>
          <a:p>
            <a:pPr lvl="1"/>
            <a:r>
              <a:rPr lang="en-US" dirty="0"/>
              <a:t>See how this can speed up solving a system of linear equations when the target vector changes but the matrix remains constant</a:t>
            </a:r>
          </a:p>
          <a:p>
            <a:pPr lvl="1"/>
            <a:r>
              <a:rPr lang="en-US" dirty="0"/>
              <a:t>Describe an algorithm for finding </a:t>
            </a:r>
            <a:r>
              <a:rPr lang="en-US" i="1" dirty="0"/>
              <a:t>P</a:t>
            </a:r>
            <a:r>
              <a:rPr lang="en-US" baseline="30000" dirty="0"/>
              <a:t>T</a:t>
            </a:r>
            <a:r>
              <a:rPr lang="en-US" dirty="0"/>
              <a:t>, </a:t>
            </a:r>
            <a:r>
              <a:rPr lang="en-US" i="1" dirty="0"/>
              <a:t>L</a:t>
            </a:r>
            <a:r>
              <a:rPr lang="en-US" dirty="0"/>
              <a:t> and </a:t>
            </a:r>
            <a:r>
              <a:rPr lang="en-US" i="1" dirty="0"/>
              <a:t>U</a:t>
            </a:r>
            <a:r>
              <a:rPr lang="en-US" dirty="0"/>
              <a:t> and work through an example</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DA13664A-9889-400F-8A2E-25F63C1B69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69950"/>
    </mc:Choice>
    <mc:Fallback>
      <p:transition spd="slow" advTm="69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8E2A7-574E-4F78-9547-C2AB0072DC53}"/>
              </a:ext>
            </a:extLst>
          </p:cNvPr>
          <p:cNvSpPr>
            <a:spLocks noGrp="1"/>
          </p:cNvSpPr>
          <p:nvPr>
            <p:ph type="title"/>
          </p:nvPr>
        </p:nvSpPr>
        <p:spPr/>
        <p:txBody>
          <a:bodyPr/>
          <a:lstStyle/>
          <a:p>
            <a:r>
              <a:rPr lang="en-US" dirty="0"/>
              <a:t>So what?</a:t>
            </a:r>
          </a:p>
        </p:txBody>
      </p:sp>
      <p:sp>
        <p:nvSpPr>
          <p:cNvPr id="3" name="Content Placeholder 2">
            <a:extLst>
              <a:ext uri="{FF2B5EF4-FFF2-40B4-BE49-F238E27FC236}">
                <a16:creationId xmlns:a16="http://schemas.microsoft.com/office/drawing/2014/main" id="{33CA97C1-F25C-41EB-898C-453F705B99CD}"/>
              </a:ext>
            </a:extLst>
          </p:cNvPr>
          <p:cNvSpPr>
            <a:spLocks noGrp="1"/>
          </p:cNvSpPr>
          <p:nvPr>
            <p:ph idx="1"/>
          </p:nvPr>
        </p:nvSpPr>
        <p:spPr/>
        <p:txBody>
          <a:bodyPr/>
          <a:lstStyle/>
          <a:p>
            <a:r>
              <a:rPr lang="en-US" dirty="0"/>
              <a:t>Okay, it seems we can rewrite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PLU</a:t>
            </a:r>
            <a:r>
              <a:rPr lang="en-US" dirty="0"/>
              <a:t>… so what?</a:t>
            </a:r>
          </a:p>
          <a:p>
            <a:pPr lvl="1"/>
            <a:r>
              <a:rPr lang="en-US" dirty="0"/>
              <a:t>Given </a:t>
            </a:r>
            <a:r>
              <a:rPr lang="en-US" b="1" dirty="0">
                <a:latin typeface="Times New Roman" panose="02020603050405020304" pitchFamily="18" charset="0"/>
              </a:rPr>
              <a:t>v</a:t>
            </a:r>
            <a:r>
              <a:rPr lang="en-US" dirty="0"/>
              <a:t>, suppose we want to solve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latin typeface="Times New Roman" panose="02020603050405020304" pitchFamily="18" charset="0"/>
              </a:rPr>
              <a:t> </a:t>
            </a:r>
            <a:r>
              <a:rPr lang="en-US" dirty="0"/>
              <a:t>for </a:t>
            </a:r>
            <a:r>
              <a:rPr lang="en-US" b="1" dirty="0">
                <a:latin typeface="Times New Roman" panose="02020603050405020304" pitchFamily="18" charset="0"/>
              </a:rPr>
              <a:t>u</a:t>
            </a:r>
            <a:endParaRPr lang="en-US" dirty="0">
              <a:latin typeface="Times New Roman" panose="02020603050405020304" pitchFamily="18" charset="0"/>
            </a:endParaRPr>
          </a:p>
          <a:p>
            <a:pPr lvl="1"/>
            <a:r>
              <a:rPr lang="en-US" dirty="0"/>
              <a:t>Normally, we</a:t>
            </a:r>
          </a:p>
          <a:p>
            <a:pPr lvl="2"/>
            <a:r>
              <a:rPr lang="en-US" dirty="0"/>
              <a:t>Create the augmented matrix </a:t>
            </a:r>
            <a:r>
              <a:rPr lang="en-US" dirty="0">
                <a:latin typeface="Times New Roman" panose="02020603050405020304" pitchFamily="18" charset="0"/>
              </a:rPr>
              <a:t>(</a:t>
            </a:r>
            <a:r>
              <a:rPr lang="en-US" i="1" dirty="0">
                <a:latin typeface="Times New Roman" panose="02020603050405020304" pitchFamily="18" charset="0"/>
              </a:rPr>
              <a:t>A </a:t>
            </a:r>
            <a:r>
              <a:rPr lang="en-US" dirty="0">
                <a:latin typeface="Times New Roman" panose="02020603050405020304" pitchFamily="18" charset="0"/>
              </a:rPr>
              <a:t>| </a:t>
            </a:r>
            <a:r>
              <a:rPr lang="en-US" b="1" dirty="0">
                <a:latin typeface="Times New Roman" panose="02020603050405020304" pitchFamily="18" charset="0"/>
              </a:rPr>
              <a:t>u</a:t>
            </a:r>
            <a:r>
              <a:rPr lang="en-US" dirty="0">
                <a:latin typeface="Times New Roman" panose="02020603050405020304" pitchFamily="18" charset="0"/>
              </a:rPr>
              <a:t>)</a:t>
            </a:r>
          </a:p>
          <a:p>
            <a:pPr lvl="2"/>
            <a:r>
              <a:rPr lang="en-US" dirty="0"/>
              <a:t>Apply Gaussian elimination with partial pivoting to find a row-equivalent matrix in row-echelon form</a:t>
            </a:r>
          </a:p>
          <a:p>
            <a:pPr lvl="2"/>
            <a:r>
              <a:rPr lang="en-US" dirty="0"/>
              <a:t>Use backward substitution to find </a:t>
            </a:r>
            <a:r>
              <a:rPr lang="en-US" b="1" dirty="0"/>
              <a:t>u</a:t>
            </a:r>
            <a:endParaRPr lang="en-US" dirty="0"/>
          </a:p>
          <a:p>
            <a:pPr lvl="1"/>
            <a:r>
              <a:rPr lang="en-US" dirty="0"/>
              <a:t>Problem: the Gaussian elimination step is computationally very expensive—much more expensive than backward substitution</a:t>
            </a:r>
          </a:p>
          <a:p>
            <a:pPr lvl="2"/>
            <a:r>
              <a:rPr lang="en-US" dirty="0"/>
              <a:t>If </a:t>
            </a:r>
            <a:r>
              <a:rPr lang="en-US" i="1" dirty="0">
                <a:latin typeface="Times New Roman" panose="02020603050405020304" pitchFamily="18" charset="0"/>
              </a:rPr>
              <a:t>A</a:t>
            </a:r>
            <a:r>
              <a:rPr lang="en-US" dirty="0"/>
              <a:t> is </a:t>
            </a:r>
            <a:r>
              <a:rPr lang="en-US" i="1" dirty="0">
                <a:latin typeface="Times New Roman" panose="02020603050405020304" pitchFamily="18" charset="0"/>
              </a:rPr>
              <a:t>n</a:t>
            </a:r>
            <a:r>
              <a:rPr lang="en-US" dirty="0">
                <a:latin typeface="Times New Roman" panose="02020603050405020304" pitchFamily="18" charset="0"/>
              </a:rPr>
              <a:t> ×</a:t>
            </a:r>
            <a:r>
              <a:rPr lang="en-US" i="1" dirty="0">
                <a:latin typeface="Times New Roman" panose="02020603050405020304" pitchFamily="18" charset="0"/>
              </a:rPr>
              <a:t> n</a:t>
            </a:r>
            <a:r>
              <a:rPr lang="en-US" dirty="0"/>
              <a:t> and there is a unique solution, the Gaussian elimination step would take </a:t>
            </a:r>
            <a:r>
              <a:rPr lang="en-US" i="1" dirty="0">
                <a:latin typeface="Times New Roman" panose="02020603050405020304" pitchFamily="18" charset="0"/>
              </a:rPr>
              <a:t>n</a:t>
            </a:r>
            <a:r>
              <a:rPr lang="en-US" dirty="0"/>
              <a:t> times longer to complete than the backward substitution</a:t>
            </a:r>
          </a:p>
          <a:p>
            <a:pPr lvl="1"/>
            <a:endParaRPr lang="en-US" dirty="0"/>
          </a:p>
        </p:txBody>
      </p:sp>
      <p:sp>
        <p:nvSpPr>
          <p:cNvPr id="4" name="Footer Placeholder 3">
            <a:extLst>
              <a:ext uri="{FF2B5EF4-FFF2-40B4-BE49-F238E27FC236}">
                <a16:creationId xmlns:a16="http://schemas.microsoft.com/office/drawing/2014/main" id="{D8D3408B-C36D-4B44-A665-BC193BD2A46D}"/>
              </a:ext>
            </a:extLst>
          </p:cNvPr>
          <p:cNvSpPr>
            <a:spLocks noGrp="1"/>
          </p:cNvSpPr>
          <p:nvPr>
            <p:ph type="ftr" sz="quarter" idx="11"/>
          </p:nvPr>
        </p:nvSpPr>
        <p:spPr/>
        <p:txBody>
          <a:bodyPr/>
          <a:lstStyle/>
          <a:p>
            <a:r>
              <a:rPr lang="en-US"/>
              <a:t>The PLU decomposition</a:t>
            </a:r>
            <a:endParaRPr lang="en-CA" dirty="0"/>
          </a:p>
        </p:txBody>
      </p:sp>
      <p:sp>
        <p:nvSpPr>
          <p:cNvPr id="5" name="Slide Number Placeholder 4">
            <a:extLst>
              <a:ext uri="{FF2B5EF4-FFF2-40B4-BE49-F238E27FC236}">
                <a16:creationId xmlns:a16="http://schemas.microsoft.com/office/drawing/2014/main" id="{0BBDF7D9-4CC2-4BE2-9106-D57D0A44FE1D}"/>
              </a:ext>
            </a:extLst>
          </p:cNvPr>
          <p:cNvSpPr>
            <a:spLocks noGrp="1"/>
          </p:cNvSpPr>
          <p:nvPr>
            <p:ph type="sldNum" sz="quarter" idx="12"/>
          </p:nvPr>
        </p:nvSpPr>
        <p:spPr/>
        <p:txBody>
          <a:bodyPr/>
          <a:lstStyle/>
          <a:p>
            <a:fld id="{42EF6DC8-DA9C-4533-8A40-BB00A2545AF8}" type="slidenum">
              <a:rPr lang="en-CA" smtClean="0"/>
              <a:pPr/>
              <a:t>20</a:t>
            </a:fld>
            <a:endParaRPr lang="en-CA"/>
          </a:p>
        </p:txBody>
      </p:sp>
      <p:pic>
        <p:nvPicPr>
          <p:cNvPr id="9" name="Audio 8">
            <a:hlinkClick r:id="" action="ppaction://media"/>
            <a:extLst>
              <a:ext uri="{FF2B5EF4-FFF2-40B4-BE49-F238E27FC236}">
                <a16:creationId xmlns:a16="http://schemas.microsoft.com/office/drawing/2014/main" id="{EC684E1F-CA82-4584-8585-C9ED8EE63FD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7148171"/>
      </p:ext>
    </p:extLst>
  </p:cSld>
  <p:clrMapOvr>
    <a:masterClrMapping/>
  </p:clrMapOvr>
  <mc:AlternateContent xmlns:mc="http://schemas.openxmlformats.org/markup-compatibility/2006">
    <mc:Choice xmlns:p14="http://schemas.microsoft.com/office/powerpoint/2010/main" Requires="p14">
      <p:transition spd="slow" p14:dur="2000" advTm="98023"/>
    </mc:Choice>
    <mc:Fallback>
      <p:transition spd="slow" advTm="98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8E2A7-574E-4F78-9547-C2AB0072DC53}"/>
              </a:ext>
            </a:extLst>
          </p:cNvPr>
          <p:cNvSpPr>
            <a:spLocks noGrp="1"/>
          </p:cNvSpPr>
          <p:nvPr>
            <p:ph type="title"/>
          </p:nvPr>
        </p:nvSpPr>
        <p:spPr/>
        <p:txBody>
          <a:bodyPr/>
          <a:lstStyle/>
          <a:p>
            <a:r>
              <a:rPr lang="en-US" dirty="0"/>
              <a:t>So what?</a:t>
            </a:r>
          </a:p>
        </p:txBody>
      </p:sp>
      <p:sp>
        <p:nvSpPr>
          <p:cNvPr id="3" name="Content Placeholder 2">
            <a:extLst>
              <a:ext uri="{FF2B5EF4-FFF2-40B4-BE49-F238E27FC236}">
                <a16:creationId xmlns:a16="http://schemas.microsoft.com/office/drawing/2014/main" id="{33CA97C1-F25C-41EB-898C-453F705B99CD}"/>
              </a:ext>
            </a:extLst>
          </p:cNvPr>
          <p:cNvSpPr>
            <a:spLocks noGrp="1"/>
          </p:cNvSpPr>
          <p:nvPr>
            <p:ph idx="1"/>
          </p:nvPr>
        </p:nvSpPr>
        <p:spPr/>
        <p:txBody>
          <a:bodyPr/>
          <a:lstStyle/>
          <a:p>
            <a:r>
              <a:rPr lang="en-US" dirty="0"/>
              <a:t>Suppose, instead of solve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t>, we instead solve </a:t>
            </a:r>
            <a:r>
              <a:rPr lang="en-US" i="1" dirty="0" err="1">
                <a:latin typeface="Times New Roman" panose="02020603050405020304" pitchFamily="18" charset="0"/>
              </a:rPr>
              <a:t>PLU</a:t>
            </a:r>
            <a:r>
              <a:rPr lang="en-US" b="1" dirty="0" err="1">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endParaRPr lang="en-US" dirty="0">
              <a:latin typeface="Times New Roman" panose="02020603050405020304" pitchFamily="18" charset="0"/>
            </a:endParaRPr>
          </a:p>
          <a:p>
            <a:pPr lvl="1"/>
            <a:r>
              <a:rPr lang="en-US" dirty="0"/>
              <a:t>Step 1: Multiply both sides by the inverse of </a:t>
            </a:r>
            <a:r>
              <a:rPr lang="en-US" i="1" dirty="0">
                <a:latin typeface="Times New Roman" panose="02020603050405020304" pitchFamily="18" charset="0"/>
              </a:rPr>
              <a:t>P</a:t>
            </a:r>
            <a:endParaRPr lang="en-US" dirty="0">
              <a:latin typeface="Times New Roman" panose="02020603050405020304" pitchFamily="18" charset="0"/>
            </a:endParaRPr>
          </a:p>
          <a:p>
            <a:pPr lvl="2"/>
            <a:r>
              <a:rPr lang="en-US" dirty="0"/>
              <a:t>The inverse of a permutation matrix is its transpose</a:t>
            </a:r>
          </a:p>
          <a:p>
            <a:pPr marL="0" indent="0">
              <a:buNone/>
            </a:pPr>
            <a:r>
              <a:rPr lang="en-US" i="1" dirty="0"/>
              <a:t>		            </a:t>
            </a:r>
            <a:r>
              <a:rPr lang="en-US" i="1" dirty="0">
                <a:latin typeface="Times New Roman" panose="02020603050405020304" pitchFamily="18" charset="0"/>
              </a:rPr>
              <a:t>P</a:t>
            </a:r>
            <a:r>
              <a:rPr lang="en-US" baseline="30000" dirty="0">
                <a:latin typeface="Times New Roman" panose="02020603050405020304" pitchFamily="18" charset="0"/>
              </a:rPr>
              <a:t> </a:t>
            </a:r>
            <a:r>
              <a:rPr lang="en-US" baseline="30000" dirty="0" err="1">
                <a:latin typeface="Times New Roman" panose="02020603050405020304" pitchFamily="18" charset="0"/>
              </a:rPr>
              <a:t>T</a:t>
            </a:r>
            <a:r>
              <a:rPr lang="en-US" i="1" dirty="0" err="1">
                <a:latin typeface="Times New Roman" panose="02020603050405020304" pitchFamily="18" charset="0"/>
              </a:rPr>
              <a:t>PLU</a:t>
            </a:r>
            <a:r>
              <a:rPr lang="en-US" b="1" dirty="0" err="1">
                <a:latin typeface="Times New Roman" panose="02020603050405020304" pitchFamily="18" charset="0"/>
              </a:rPr>
              <a:t>u</a:t>
            </a:r>
            <a:r>
              <a:rPr lang="en-US" b="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P</a:t>
            </a:r>
            <a:r>
              <a:rPr lang="en-US" baseline="30000" dirty="0">
                <a:latin typeface="Times New Roman" panose="02020603050405020304" pitchFamily="18" charset="0"/>
              </a:rPr>
              <a:t> T</a:t>
            </a:r>
            <a:r>
              <a:rPr lang="en-US" b="1" dirty="0">
                <a:latin typeface="Times New Roman" panose="02020603050405020304" pitchFamily="18" charset="0"/>
              </a:rPr>
              <a:t>v</a:t>
            </a:r>
          </a:p>
          <a:p>
            <a:pPr marL="0" indent="0">
              <a:buNone/>
            </a:pPr>
            <a:r>
              <a:rPr lang="en-US" i="1" dirty="0">
                <a:latin typeface="Times New Roman" panose="02020603050405020304" pitchFamily="18" charset="0"/>
              </a:rPr>
              <a:t>			     </a:t>
            </a:r>
            <a:r>
              <a:rPr lang="en-US" i="1" dirty="0" err="1">
                <a:latin typeface="Times New Roman" panose="02020603050405020304" pitchFamily="18" charset="0"/>
              </a:rPr>
              <a:t>LU</a:t>
            </a:r>
            <a:r>
              <a:rPr lang="en-US" b="1" dirty="0" err="1">
                <a:latin typeface="Times New Roman" panose="02020603050405020304" pitchFamily="18" charset="0"/>
              </a:rPr>
              <a:t>u</a:t>
            </a:r>
            <a:r>
              <a:rPr lang="en-US" b="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P</a:t>
            </a:r>
            <a:r>
              <a:rPr lang="en-US" baseline="30000" dirty="0">
                <a:latin typeface="Times New Roman" panose="02020603050405020304" pitchFamily="18" charset="0"/>
              </a:rPr>
              <a:t> T</a:t>
            </a:r>
            <a:r>
              <a:rPr lang="en-US" b="1" dirty="0">
                <a:latin typeface="Times New Roman" panose="02020603050405020304" pitchFamily="18" charset="0"/>
              </a:rPr>
              <a:t>v</a:t>
            </a:r>
            <a:endParaRPr lang="en-US" dirty="0">
              <a:latin typeface="Times New Roman" panose="02020603050405020304" pitchFamily="18" charset="0"/>
            </a:endParaRPr>
          </a:p>
          <a:p>
            <a:pPr lvl="2"/>
            <a:r>
              <a:rPr lang="en-US" dirty="0"/>
              <a:t>Permuting the entries of a vector can be done very fast</a:t>
            </a:r>
          </a:p>
          <a:p>
            <a:pPr lvl="1"/>
            <a:r>
              <a:rPr lang="en-US" dirty="0"/>
              <a:t>Let us temporarily assume </a:t>
            </a:r>
            <a:r>
              <a:rPr lang="en-US" i="1" dirty="0" err="1">
                <a:latin typeface="Times New Roman" panose="02020603050405020304" pitchFamily="18" charset="0"/>
              </a:rPr>
              <a:t>U</a:t>
            </a:r>
            <a:r>
              <a:rPr lang="en-US" b="1" dirty="0" err="1">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y</a:t>
            </a:r>
            <a:endParaRPr lang="en-US" dirty="0">
              <a:latin typeface="Times New Roman" panose="02020603050405020304" pitchFamily="18" charset="0"/>
            </a:endParaRPr>
          </a:p>
          <a:p>
            <a:pPr lvl="2"/>
            <a:r>
              <a:rPr lang="en-US" dirty="0"/>
              <a:t>We can solve for </a:t>
            </a:r>
            <a:r>
              <a:rPr lang="en-US" b="1" dirty="0">
                <a:latin typeface="Times New Roman" panose="02020603050405020304" pitchFamily="18" charset="0"/>
              </a:rPr>
              <a:t>y</a:t>
            </a:r>
            <a:r>
              <a:rPr lang="en-US" dirty="0"/>
              <a:t> by using forward substitution with </a:t>
            </a:r>
            <a:r>
              <a:rPr lang="en-US" i="1" dirty="0">
                <a:latin typeface="Times New Roman" panose="02020603050405020304" pitchFamily="18" charset="0"/>
              </a:rPr>
              <a:t>L</a:t>
            </a:r>
            <a:r>
              <a:rPr lang="en-US" b="1" dirty="0">
                <a:latin typeface="Times New Roman" panose="02020603050405020304" pitchFamily="18" charset="0"/>
              </a:rPr>
              <a:t>y =</a:t>
            </a:r>
            <a:r>
              <a:rPr lang="en-US" dirty="0">
                <a:latin typeface="Times New Roman" panose="02020603050405020304" pitchFamily="18" charset="0"/>
              </a:rPr>
              <a:t> </a:t>
            </a:r>
            <a:r>
              <a:rPr lang="en-US" i="1" dirty="0">
                <a:latin typeface="Times New Roman" panose="02020603050405020304" pitchFamily="18" charset="0"/>
              </a:rPr>
              <a:t>P</a:t>
            </a:r>
            <a:r>
              <a:rPr lang="en-US" baseline="30000" dirty="0">
                <a:latin typeface="Times New Roman" panose="02020603050405020304" pitchFamily="18" charset="0"/>
              </a:rPr>
              <a:t> T</a:t>
            </a:r>
            <a:r>
              <a:rPr lang="en-US" b="1" dirty="0">
                <a:latin typeface="Times New Roman" panose="02020603050405020304" pitchFamily="18" charset="0"/>
              </a:rPr>
              <a:t>v</a:t>
            </a:r>
            <a:endParaRPr lang="en-US" dirty="0">
              <a:latin typeface="Times New Roman" panose="02020603050405020304" pitchFamily="18" charset="0"/>
            </a:endParaRPr>
          </a:p>
          <a:p>
            <a:pPr lvl="2"/>
            <a:r>
              <a:rPr lang="en-US" dirty="0"/>
              <a:t>Having found </a:t>
            </a:r>
            <a:r>
              <a:rPr lang="en-US" b="1" dirty="0">
                <a:latin typeface="Times New Roman" panose="02020603050405020304" pitchFamily="18" charset="0"/>
              </a:rPr>
              <a:t>y</a:t>
            </a:r>
            <a:r>
              <a:rPr lang="en-US" dirty="0"/>
              <a:t>,</a:t>
            </a:r>
            <a:br>
              <a:rPr lang="en-US" dirty="0"/>
            </a:br>
            <a:r>
              <a:rPr lang="en-US" dirty="0"/>
              <a:t>    we now solve for </a:t>
            </a:r>
            <a:r>
              <a:rPr lang="en-US" b="1" dirty="0">
                <a:latin typeface="Times New Roman" panose="02020603050405020304" pitchFamily="18" charset="0"/>
              </a:rPr>
              <a:t>u</a:t>
            </a:r>
            <a:r>
              <a:rPr lang="en-US" dirty="0"/>
              <a:t> using backward substitution with</a:t>
            </a:r>
            <a:r>
              <a:rPr lang="en-US" dirty="0">
                <a:latin typeface="Times New Roman" panose="02020603050405020304" pitchFamily="18" charset="0"/>
              </a:rPr>
              <a:t> </a:t>
            </a:r>
            <a:r>
              <a:rPr lang="en-US" i="1" dirty="0" err="1">
                <a:latin typeface="Times New Roman" panose="02020603050405020304" pitchFamily="18" charset="0"/>
              </a:rPr>
              <a:t>U</a:t>
            </a:r>
            <a:r>
              <a:rPr lang="en-US" b="1" dirty="0" err="1">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y</a:t>
            </a:r>
            <a:endParaRPr lang="en-US" dirty="0"/>
          </a:p>
          <a:p>
            <a:pPr lvl="1"/>
            <a:endParaRPr lang="en-US" dirty="0"/>
          </a:p>
        </p:txBody>
      </p:sp>
      <p:sp>
        <p:nvSpPr>
          <p:cNvPr id="4" name="Footer Placeholder 3">
            <a:extLst>
              <a:ext uri="{FF2B5EF4-FFF2-40B4-BE49-F238E27FC236}">
                <a16:creationId xmlns:a16="http://schemas.microsoft.com/office/drawing/2014/main" id="{D8D3408B-C36D-4B44-A665-BC193BD2A46D}"/>
              </a:ext>
            </a:extLst>
          </p:cNvPr>
          <p:cNvSpPr>
            <a:spLocks noGrp="1"/>
          </p:cNvSpPr>
          <p:nvPr>
            <p:ph type="ftr" sz="quarter" idx="11"/>
          </p:nvPr>
        </p:nvSpPr>
        <p:spPr/>
        <p:txBody>
          <a:bodyPr/>
          <a:lstStyle/>
          <a:p>
            <a:r>
              <a:rPr lang="en-US"/>
              <a:t>The PLU decomposition</a:t>
            </a:r>
            <a:endParaRPr lang="en-CA" dirty="0"/>
          </a:p>
        </p:txBody>
      </p:sp>
      <p:sp>
        <p:nvSpPr>
          <p:cNvPr id="5" name="Slide Number Placeholder 4">
            <a:extLst>
              <a:ext uri="{FF2B5EF4-FFF2-40B4-BE49-F238E27FC236}">
                <a16:creationId xmlns:a16="http://schemas.microsoft.com/office/drawing/2014/main" id="{0BBDF7D9-4CC2-4BE2-9106-D57D0A44FE1D}"/>
              </a:ext>
            </a:extLst>
          </p:cNvPr>
          <p:cNvSpPr>
            <a:spLocks noGrp="1"/>
          </p:cNvSpPr>
          <p:nvPr>
            <p:ph type="sldNum" sz="quarter" idx="12"/>
          </p:nvPr>
        </p:nvSpPr>
        <p:spPr/>
        <p:txBody>
          <a:bodyPr/>
          <a:lstStyle/>
          <a:p>
            <a:fld id="{42EF6DC8-DA9C-4533-8A40-BB00A2545AF8}" type="slidenum">
              <a:rPr lang="en-CA" smtClean="0"/>
              <a:pPr/>
              <a:t>21</a:t>
            </a:fld>
            <a:endParaRPr lang="en-CA"/>
          </a:p>
        </p:txBody>
      </p:sp>
      <p:pic>
        <p:nvPicPr>
          <p:cNvPr id="8" name="Audio 7">
            <a:hlinkClick r:id="" action="ppaction://media"/>
            <a:extLst>
              <a:ext uri="{FF2B5EF4-FFF2-40B4-BE49-F238E27FC236}">
                <a16:creationId xmlns:a16="http://schemas.microsoft.com/office/drawing/2014/main" id="{183F12A1-F31A-417A-839C-D0FA8EE714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57566743"/>
      </p:ext>
    </p:extLst>
  </p:cSld>
  <p:clrMapOvr>
    <a:masterClrMapping/>
  </p:clrMapOvr>
  <mc:AlternateContent xmlns:mc="http://schemas.openxmlformats.org/markup-compatibility/2006">
    <mc:Choice xmlns:p14="http://schemas.microsoft.com/office/powerpoint/2010/main" Requires="p14">
      <p:transition spd="slow" p14:dur="2000" advTm="195247"/>
    </mc:Choice>
    <mc:Fallback>
      <p:transition spd="slow" advTm="195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8E2A7-574E-4F78-9547-C2AB0072DC53}"/>
              </a:ext>
            </a:extLst>
          </p:cNvPr>
          <p:cNvSpPr>
            <a:spLocks noGrp="1"/>
          </p:cNvSpPr>
          <p:nvPr>
            <p:ph type="title"/>
          </p:nvPr>
        </p:nvSpPr>
        <p:spPr/>
        <p:txBody>
          <a:bodyPr/>
          <a:lstStyle/>
          <a:p>
            <a:r>
              <a:rPr lang="en-US" dirty="0"/>
              <a:t>So what?</a:t>
            </a:r>
          </a:p>
        </p:txBody>
      </p:sp>
      <p:sp>
        <p:nvSpPr>
          <p:cNvPr id="3" name="Content Placeholder 2">
            <a:extLst>
              <a:ext uri="{FF2B5EF4-FFF2-40B4-BE49-F238E27FC236}">
                <a16:creationId xmlns:a16="http://schemas.microsoft.com/office/drawing/2014/main" id="{33CA97C1-F25C-41EB-898C-453F705B99CD}"/>
              </a:ext>
            </a:extLst>
          </p:cNvPr>
          <p:cNvSpPr>
            <a:spLocks noGrp="1"/>
          </p:cNvSpPr>
          <p:nvPr>
            <p:ph idx="1"/>
          </p:nvPr>
        </p:nvSpPr>
        <p:spPr/>
        <p:txBody>
          <a:bodyPr/>
          <a:lstStyle/>
          <a:p>
            <a:r>
              <a:rPr lang="en-US" dirty="0"/>
              <a:t>For example,</a:t>
            </a:r>
            <a:br>
              <a:rPr lang="en-US" dirty="0"/>
            </a:br>
            <a:r>
              <a:rPr lang="en-US" dirty="0"/>
              <a:t>    suppose </a:t>
            </a:r>
            <a:r>
              <a:rPr lang="en-US" i="1" dirty="0">
                <a:latin typeface="Times New Roman" panose="02020603050405020304" pitchFamily="18" charset="0"/>
              </a:rPr>
              <a:t>A</a:t>
            </a:r>
            <a:r>
              <a:rPr lang="en-US" dirty="0"/>
              <a:t> is a </a:t>
            </a:r>
            <a:r>
              <a:rPr lang="en-US" dirty="0">
                <a:latin typeface="Times New Roman" panose="02020603050405020304" pitchFamily="18" charset="0"/>
              </a:rPr>
              <a:t>100 × 100</a:t>
            </a:r>
            <a:r>
              <a:rPr lang="en-US" dirty="0"/>
              <a:t> matrix that describes the response of  </a:t>
            </a:r>
            <a:br>
              <a:rPr lang="en-US" dirty="0"/>
            </a:br>
            <a:r>
              <a:rPr lang="en-US" dirty="0"/>
              <a:t>    graphene surface to forces</a:t>
            </a:r>
          </a:p>
          <a:p>
            <a:pPr lvl="1"/>
            <a:r>
              <a:rPr lang="en-US" dirty="0"/>
              <a:t>You would like to simulate your design</a:t>
            </a:r>
          </a:p>
          <a:p>
            <a:pPr lvl="1"/>
            <a:r>
              <a:rPr lang="en-US" dirty="0"/>
              <a:t>You have a number of inputs: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v</a:t>
            </a:r>
            <a:r>
              <a:rPr lang="en-US" baseline="-25000" dirty="0">
                <a:latin typeface="Times New Roman" panose="02020603050405020304" pitchFamily="18" charset="0"/>
              </a:rPr>
              <a:t>200</a:t>
            </a:r>
            <a:r>
              <a:rPr lang="en-US" dirty="0"/>
              <a:t>,</a:t>
            </a:r>
            <a:br>
              <a:rPr lang="en-US" dirty="0"/>
            </a:br>
            <a:r>
              <a:rPr lang="en-US" dirty="0"/>
              <a:t>	   solving </a:t>
            </a:r>
            <a:r>
              <a:rPr lang="en-US" i="1" dirty="0">
                <a:latin typeface="Times New Roman" panose="02020603050405020304" pitchFamily="18" charset="0"/>
              </a:rPr>
              <a:t>A</a:t>
            </a:r>
            <a:r>
              <a:rPr lang="en-US" b="1" dirty="0">
                <a:latin typeface="Times New Roman" panose="02020603050405020304" pitchFamily="18" charset="0"/>
              </a:rPr>
              <a:t>u</a:t>
            </a:r>
            <a:r>
              <a:rPr lang="en-US" b="1" i="1" baseline="-25000" dirty="0">
                <a:latin typeface="Times New Roman" panose="02020603050405020304" pitchFamily="18" charset="0"/>
              </a:rPr>
              <a:t>k</a:t>
            </a:r>
            <a:r>
              <a:rPr lang="en-US" b="1" dirty="0">
                <a:latin typeface="Times New Roman" panose="02020603050405020304" pitchFamily="18" charset="0"/>
              </a:rPr>
              <a:t> = </a:t>
            </a:r>
            <a:r>
              <a:rPr lang="en-US" b="1" dirty="0" err="1">
                <a:latin typeface="Times New Roman" panose="02020603050405020304" pitchFamily="18" charset="0"/>
              </a:rPr>
              <a:t>v</a:t>
            </a:r>
            <a:r>
              <a:rPr lang="en-US" i="1" baseline="-25000" dirty="0" err="1">
                <a:latin typeface="Times New Roman" panose="02020603050405020304" pitchFamily="18" charset="0"/>
              </a:rPr>
              <a:t>k</a:t>
            </a:r>
            <a:r>
              <a:rPr lang="en-US" dirty="0"/>
              <a:t> allows you to find the corresponding state</a:t>
            </a:r>
            <a:endParaRPr lang="en-US" i="1" dirty="0"/>
          </a:p>
          <a:p>
            <a:pPr lvl="1"/>
            <a:r>
              <a:rPr lang="en-US" dirty="0"/>
              <a:t>This allows you to test your design</a:t>
            </a:r>
          </a:p>
          <a:p>
            <a:r>
              <a:rPr lang="en-US" dirty="0"/>
              <a:t>Two possibilities:</a:t>
            </a:r>
          </a:p>
          <a:p>
            <a:pPr lvl="1"/>
            <a:r>
              <a:rPr lang="en-US" dirty="0"/>
              <a:t>Use Gaussian elimination each time you solved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b="1" dirty="0" err="1">
                <a:latin typeface="Times New Roman" panose="02020603050405020304" pitchFamily="18" charset="0"/>
              </a:rPr>
              <a:t>v</a:t>
            </a:r>
            <a:r>
              <a:rPr lang="en-US" i="1" baseline="-25000" dirty="0" err="1">
                <a:latin typeface="Times New Roman" panose="02020603050405020304" pitchFamily="18" charset="0"/>
              </a:rPr>
              <a:t>k</a:t>
            </a:r>
            <a:r>
              <a:rPr lang="en-US" dirty="0">
                <a:latin typeface="Times New Roman" panose="02020603050405020304" pitchFamily="18" charset="0"/>
              </a:rPr>
              <a:t>)</a:t>
            </a:r>
          </a:p>
          <a:p>
            <a:pPr lvl="1"/>
            <a:r>
              <a:rPr lang="en-US" dirty="0"/>
              <a:t>Calculate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PLU</a:t>
            </a:r>
            <a:r>
              <a:rPr lang="en-US" dirty="0"/>
              <a:t> and then solve </a:t>
            </a:r>
            <a:r>
              <a:rPr lang="en-US" dirty="0">
                <a:latin typeface="Times New Roman" panose="02020603050405020304" pitchFamily="18" charset="0"/>
              </a:rPr>
              <a:t>(</a:t>
            </a:r>
            <a:r>
              <a:rPr lang="en-US" i="1" dirty="0">
                <a:latin typeface="Times New Roman" panose="02020603050405020304" pitchFamily="18" charset="0"/>
              </a:rPr>
              <a:t>L </a:t>
            </a:r>
            <a:r>
              <a:rPr lang="en-US" dirty="0">
                <a:latin typeface="Times New Roman" panose="02020603050405020304" pitchFamily="18" charset="0"/>
              </a:rPr>
              <a:t>| </a:t>
            </a:r>
            <a:r>
              <a:rPr lang="en-US" i="1" dirty="0">
                <a:latin typeface="Times New Roman" panose="02020603050405020304" pitchFamily="18" charset="0"/>
              </a:rPr>
              <a:t>P</a:t>
            </a:r>
            <a:r>
              <a:rPr lang="en-US" i="1" baseline="30000" dirty="0">
                <a:latin typeface="Times New Roman" panose="02020603050405020304" pitchFamily="18" charset="0"/>
              </a:rPr>
              <a:t>T</a:t>
            </a:r>
            <a:r>
              <a:rPr lang="en-US" i="1" dirty="0">
                <a:latin typeface="Times New Roman" panose="02020603050405020304" pitchFamily="18" charset="0"/>
              </a:rPr>
              <a:t> </a:t>
            </a:r>
            <a:r>
              <a:rPr lang="en-US" b="1" dirty="0" err="1">
                <a:latin typeface="Times New Roman" panose="02020603050405020304" pitchFamily="18" charset="0"/>
              </a:rPr>
              <a:t>v</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dirty="0">
                <a:latin typeface="Times New Roman" panose="02020603050405020304" pitchFamily="18" charset="0"/>
              </a:rPr>
              <a:t>(</a:t>
            </a:r>
            <a:r>
              <a:rPr lang="en-US" i="1" dirty="0">
                <a:latin typeface="Times New Roman" panose="02020603050405020304" pitchFamily="18" charset="0"/>
              </a:rPr>
              <a:t>U </a:t>
            </a:r>
            <a:r>
              <a:rPr lang="en-US" dirty="0">
                <a:latin typeface="Times New Roman" panose="02020603050405020304" pitchFamily="18" charset="0"/>
              </a:rPr>
              <a:t>| </a:t>
            </a:r>
            <a:r>
              <a:rPr lang="en-US" b="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a:t>
            </a:r>
          </a:p>
          <a:p>
            <a:endParaRPr lang="en-US" dirty="0"/>
          </a:p>
          <a:p>
            <a:r>
              <a:rPr lang="en-US" dirty="0"/>
              <a:t>With 200 simulations, the first would take 40 times longer…</a:t>
            </a:r>
          </a:p>
          <a:p>
            <a:pPr lvl="1"/>
            <a:r>
              <a:rPr lang="en-US" dirty="0"/>
              <a:t>This would impact your employer’s financial bottom line</a:t>
            </a:r>
          </a:p>
        </p:txBody>
      </p:sp>
      <p:sp>
        <p:nvSpPr>
          <p:cNvPr id="4" name="Footer Placeholder 3">
            <a:extLst>
              <a:ext uri="{FF2B5EF4-FFF2-40B4-BE49-F238E27FC236}">
                <a16:creationId xmlns:a16="http://schemas.microsoft.com/office/drawing/2014/main" id="{D8D3408B-C36D-4B44-A665-BC193BD2A46D}"/>
              </a:ext>
            </a:extLst>
          </p:cNvPr>
          <p:cNvSpPr>
            <a:spLocks noGrp="1"/>
          </p:cNvSpPr>
          <p:nvPr>
            <p:ph type="ftr" sz="quarter" idx="11"/>
          </p:nvPr>
        </p:nvSpPr>
        <p:spPr/>
        <p:txBody>
          <a:bodyPr/>
          <a:lstStyle/>
          <a:p>
            <a:r>
              <a:rPr lang="en-US"/>
              <a:t>The PLU decomposition</a:t>
            </a:r>
            <a:endParaRPr lang="en-CA" dirty="0"/>
          </a:p>
        </p:txBody>
      </p:sp>
      <p:sp>
        <p:nvSpPr>
          <p:cNvPr id="5" name="Slide Number Placeholder 4">
            <a:extLst>
              <a:ext uri="{FF2B5EF4-FFF2-40B4-BE49-F238E27FC236}">
                <a16:creationId xmlns:a16="http://schemas.microsoft.com/office/drawing/2014/main" id="{0BBDF7D9-4CC2-4BE2-9106-D57D0A44FE1D}"/>
              </a:ext>
            </a:extLst>
          </p:cNvPr>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a:extLst>
              <a:ext uri="{FF2B5EF4-FFF2-40B4-BE49-F238E27FC236}">
                <a16:creationId xmlns:a16="http://schemas.microsoft.com/office/drawing/2014/main" id="{FFB2C037-86E9-491B-B738-5D9D228DCB9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59084225"/>
      </p:ext>
    </p:extLst>
  </p:cSld>
  <p:clrMapOvr>
    <a:masterClrMapping/>
  </p:clrMapOvr>
  <mc:AlternateContent xmlns:mc="http://schemas.openxmlformats.org/markup-compatibility/2006">
    <mc:Choice xmlns:p14="http://schemas.microsoft.com/office/powerpoint/2010/main" Requires="p14">
      <p:transition spd="slow" p14:dur="2000" advTm="182824"/>
    </mc:Choice>
    <mc:Fallback>
      <p:transition spd="slow" advTm="182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7C40-4CD0-4912-AD69-47BA39DC13DF}"/>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C1793C5D-546D-4E7C-A55C-DB74951D279E}"/>
              </a:ext>
            </a:extLst>
          </p:cNvPr>
          <p:cNvSpPr>
            <a:spLocks noGrp="1"/>
          </p:cNvSpPr>
          <p:nvPr>
            <p:ph idx="1"/>
          </p:nvPr>
        </p:nvSpPr>
        <p:spPr/>
        <p:txBody>
          <a:bodyPr/>
          <a:lstStyle/>
          <a:p>
            <a:r>
              <a:rPr lang="en-US" dirty="0"/>
              <a:t>For example, suppose we have that</a:t>
            </a:r>
          </a:p>
          <a:p>
            <a:endParaRPr lang="en-US" dirty="0"/>
          </a:p>
          <a:p>
            <a:endParaRPr lang="en-US" dirty="0"/>
          </a:p>
          <a:p>
            <a:endParaRPr lang="en-US" dirty="0"/>
          </a:p>
          <a:p>
            <a:endParaRPr lang="en-US" dirty="0"/>
          </a:p>
          <a:p>
            <a:pPr lvl="1"/>
            <a:r>
              <a:rPr lang="en-US" dirty="0"/>
              <a:t>The benefit is harder to see with small matrices,</a:t>
            </a:r>
            <a:br>
              <a:rPr lang="en-US" dirty="0"/>
            </a:br>
            <a:r>
              <a:rPr lang="en-US" dirty="0"/>
              <a:t>		but let’s give it a go…</a:t>
            </a:r>
          </a:p>
        </p:txBody>
      </p:sp>
      <p:sp>
        <p:nvSpPr>
          <p:cNvPr id="4" name="Footer Placeholder 3">
            <a:extLst>
              <a:ext uri="{FF2B5EF4-FFF2-40B4-BE49-F238E27FC236}">
                <a16:creationId xmlns:a16="http://schemas.microsoft.com/office/drawing/2014/main" id="{EDE83300-B6F5-4D53-BDF8-7921C5394152}"/>
              </a:ext>
            </a:extLst>
          </p:cNvPr>
          <p:cNvSpPr>
            <a:spLocks noGrp="1"/>
          </p:cNvSpPr>
          <p:nvPr>
            <p:ph type="ftr" sz="quarter" idx="11"/>
          </p:nvPr>
        </p:nvSpPr>
        <p:spPr/>
        <p:txBody>
          <a:bodyPr/>
          <a:lstStyle/>
          <a:p>
            <a:r>
              <a:rPr lang="en-US"/>
              <a:t>The PLU decomposition</a:t>
            </a:r>
            <a:endParaRPr lang="en-CA" dirty="0"/>
          </a:p>
        </p:txBody>
      </p:sp>
      <p:sp>
        <p:nvSpPr>
          <p:cNvPr id="5" name="Slide Number Placeholder 4">
            <a:extLst>
              <a:ext uri="{FF2B5EF4-FFF2-40B4-BE49-F238E27FC236}">
                <a16:creationId xmlns:a16="http://schemas.microsoft.com/office/drawing/2014/main" id="{7F63E8D7-4CE9-473A-A7A9-7250A2E333DB}"/>
              </a:ext>
            </a:extLst>
          </p:cNvPr>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6" name="Object 5">
            <a:extLst>
              <a:ext uri="{FF2B5EF4-FFF2-40B4-BE49-F238E27FC236}">
                <a16:creationId xmlns:a16="http://schemas.microsoft.com/office/drawing/2014/main" id="{81A09DD8-7ED3-46C8-90A3-1C56AB18E741}"/>
              </a:ext>
            </a:extLst>
          </p:cNvPr>
          <p:cNvGraphicFramePr>
            <a:graphicFrameLocks noChangeAspect="1"/>
          </p:cNvGraphicFramePr>
          <p:nvPr>
            <p:extLst>
              <p:ext uri="{D42A27DB-BD31-4B8C-83A1-F6EECF244321}">
                <p14:modId xmlns:p14="http://schemas.microsoft.com/office/powerpoint/2010/main" val="1198050930"/>
              </p:ext>
            </p:extLst>
          </p:nvPr>
        </p:nvGraphicFramePr>
        <p:xfrm>
          <a:off x="77788" y="2065338"/>
          <a:ext cx="8964612" cy="1370012"/>
        </p:xfrm>
        <a:graphic>
          <a:graphicData uri="http://schemas.openxmlformats.org/presentationml/2006/ole">
            <mc:AlternateContent xmlns:mc="http://schemas.openxmlformats.org/markup-compatibility/2006">
              <mc:Choice xmlns:v="urn:schemas-microsoft-com:vml" Requires="v">
                <p:oleObj name="Equation" r:id="rId5" imgW="4647960" imgH="711000" progId="Equation.DSMT4">
                  <p:embed/>
                </p:oleObj>
              </mc:Choice>
              <mc:Fallback>
                <p:oleObj name="Equation" r:id="rId5" imgW="4647960" imgH="711000" progId="Equation.DSMT4">
                  <p:embed/>
                  <p:pic>
                    <p:nvPicPr>
                      <p:cNvPr id="9" name="Object 8">
                        <a:extLst>
                          <a:ext uri="{FF2B5EF4-FFF2-40B4-BE49-F238E27FC236}">
                            <a16:creationId xmlns:a16="http://schemas.microsoft.com/office/drawing/2014/main" id="{CA97E257-BF66-4352-9BD0-BDD01AE66A1A}"/>
                          </a:ext>
                        </a:extLst>
                      </p:cNvPr>
                      <p:cNvPicPr/>
                      <p:nvPr/>
                    </p:nvPicPr>
                    <p:blipFill>
                      <a:blip r:embed="rId6"/>
                      <a:stretch>
                        <a:fillRect/>
                      </a:stretch>
                    </p:blipFill>
                    <p:spPr>
                      <a:xfrm>
                        <a:off x="77788" y="2065338"/>
                        <a:ext cx="8964612" cy="137001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CE0E7E8-F7CC-4049-B8C6-AC4847241E83}"/>
              </a:ext>
            </a:extLst>
          </p:cNvPr>
          <p:cNvGraphicFramePr>
            <a:graphicFrameLocks noChangeAspect="1"/>
          </p:cNvGraphicFramePr>
          <p:nvPr>
            <p:extLst>
              <p:ext uri="{D42A27DB-BD31-4B8C-83A1-F6EECF244321}">
                <p14:modId xmlns:p14="http://schemas.microsoft.com/office/powerpoint/2010/main" val="1520187755"/>
              </p:ext>
            </p:extLst>
          </p:nvPr>
        </p:nvGraphicFramePr>
        <p:xfrm>
          <a:off x="2326096" y="4460966"/>
          <a:ext cx="1566863" cy="1370013"/>
        </p:xfrm>
        <a:graphic>
          <a:graphicData uri="http://schemas.openxmlformats.org/presentationml/2006/ole">
            <mc:AlternateContent xmlns:mc="http://schemas.openxmlformats.org/markup-compatibility/2006">
              <mc:Choice xmlns:v="urn:schemas-microsoft-com:vml" Requires="v">
                <p:oleObj name="Equation" r:id="rId7" imgW="812520" imgH="711000" progId="Equation.DSMT4">
                  <p:embed/>
                </p:oleObj>
              </mc:Choice>
              <mc:Fallback>
                <p:oleObj name="Equation" r:id="rId7" imgW="812520" imgH="711000" progId="Equation.DSMT4">
                  <p:embed/>
                  <p:pic>
                    <p:nvPicPr>
                      <p:cNvPr id="6" name="Object 5">
                        <a:extLst>
                          <a:ext uri="{FF2B5EF4-FFF2-40B4-BE49-F238E27FC236}">
                            <a16:creationId xmlns:a16="http://schemas.microsoft.com/office/drawing/2014/main" id="{81A09DD8-7ED3-46C8-90A3-1C56AB18E741}"/>
                          </a:ext>
                        </a:extLst>
                      </p:cNvPr>
                      <p:cNvPicPr/>
                      <p:nvPr/>
                    </p:nvPicPr>
                    <p:blipFill>
                      <a:blip r:embed="rId8"/>
                      <a:stretch>
                        <a:fillRect/>
                      </a:stretch>
                    </p:blipFill>
                    <p:spPr>
                      <a:xfrm>
                        <a:off x="2326096" y="4460966"/>
                        <a:ext cx="1566863" cy="137001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6695B21-8823-4B71-AD90-304AFD1B3075}"/>
              </a:ext>
            </a:extLst>
          </p:cNvPr>
          <p:cNvGraphicFramePr>
            <a:graphicFrameLocks noChangeAspect="1"/>
          </p:cNvGraphicFramePr>
          <p:nvPr>
            <p:extLst>
              <p:ext uri="{D42A27DB-BD31-4B8C-83A1-F6EECF244321}">
                <p14:modId xmlns:p14="http://schemas.microsoft.com/office/powerpoint/2010/main" val="2102356044"/>
              </p:ext>
            </p:extLst>
          </p:nvPr>
        </p:nvGraphicFramePr>
        <p:xfrm>
          <a:off x="4467611" y="4460966"/>
          <a:ext cx="1566863" cy="1370013"/>
        </p:xfrm>
        <a:graphic>
          <a:graphicData uri="http://schemas.openxmlformats.org/presentationml/2006/ole">
            <mc:AlternateContent xmlns:mc="http://schemas.openxmlformats.org/markup-compatibility/2006">
              <mc:Choice xmlns:v="urn:schemas-microsoft-com:vml" Requires="v">
                <p:oleObj name="Equation" r:id="rId9" imgW="812520" imgH="711000" progId="Equation.DSMT4">
                  <p:embed/>
                </p:oleObj>
              </mc:Choice>
              <mc:Fallback>
                <p:oleObj name="Equation" r:id="rId9" imgW="812520" imgH="711000" progId="Equation.DSMT4">
                  <p:embed/>
                  <p:pic>
                    <p:nvPicPr>
                      <p:cNvPr id="8" name="Object 7">
                        <a:extLst>
                          <a:ext uri="{FF2B5EF4-FFF2-40B4-BE49-F238E27FC236}">
                            <a16:creationId xmlns:a16="http://schemas.microsoft.com/office/drawing/2014/main" id="{4CE0E7E8-F7CC-4049-B8C6-AC4847241E83}"/>
                          </a:ext>
                        </a:extLst>
                      </p:cNvPr>
                      <p:cNvPicPr/>
                      <p:nvPr/>
                    </p:nvPicPr>
                    <p:blipFill>
                      <a:blip r:embed="rId10"/>
                      <a:stretch>
                        <a:fillRect/>
                      </a:stretch>
                    </p:blipFill>
                    <p:spPr>
                      <a:xfrm>
                        <a:off x="4467611" y="4460966"/>
                        <a:ext cx="1566863" cy="1370013"/>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02327B7B-F939-4962-B1A6-211BBD79778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46219026"/>
      </p:ext>
    </p:extLst>
  </p:cSld>
  <p:clrMapOvr>
    <a:masterClrMapping/>
  </p:clrMapOvr>
  <mc:AlternateContent xmlns:mc="http://schemas.openxmlformats.org/markup-compatibility/2006">
    <mc:Choice xmlns:p14="http://schemas.microsoft.com/office/powerpoint/2010/main" Requires="p14">
      <p:transition spd="slow" p14:dur="2000" advTm="52396"/>
    </mc:Choice>
    <mc:Fallback>
      <p:transition spd="slow" advTm="52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7C40-4CD0-4912-AD69-47BA39DC13DF}"/>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C1793C5D-546D-4E7C-A55C-DB74951D279E}"/>
              </a:ext>
            </a:extLst>
          </p:cNvPr>
          <p:cNvSpPr>
            <a:spLocks noGrp="1"/>
          </p:cNvSpPr>
          <p:nvPr>
            <p:ph idx="1"/>
          </p:nvPr>
        </p:nvSpPr>
        <p:spPr/>
        <p:txBody>
          <a:bodyPr/>
          <a:lstStyle/>
          <a:p>
            <a:r>
              <a:rPr lang="en-US" dirty="0"/>
              <a:t>With the first example:</a:t>
            </a:r>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DE83300-B6F5-4D53-BDF8-7921C5394152}"/>
              </a:ext>
            </a:extLst>
          </p:cNvPr>
          <p:cNvSpPr>
            <a:spLocks noGrp="1"/>
          </p:cNvSpPr>
          <p:nvPr>
            <p:ph type="ftr" sz="quarter" idx="11"/>
          </p:nvPr>
        </p:nvSpPr>
        <p:spPr/>
        <p:txBody>
          <a:bodyPr/>
          <a:lstStyle/>
          <a:p>
            <a:r>
              <a:rPr lang="en-US"/>
              <a:t>The PLU decomposition</a:t>
            </a:r>
            <a:endParaRPr lang="en-CA" dirty="0"/>
          </a:p>
        </p:txBody>
      </p:sp>
      <p:sp>
        <p:nvSpPr>
          <p:cNvPr id="5" name="Slide Number Placeholder 4">
            <a:extLst>
              <a:ext uri="{FF2B5EF4-FFF2-40B4-BE49-F238E27FC236}">
                <a16:creationId xmlns:a16="http://schemas.microsoft.com/office/drawing/2014/main" id="{7F63E8D7-4CE9-473A-A7A9-7250A2E333DB}"/>
              </a:ext>
            </a:extLst>
          </p:cNvPr>
          <p:cNvSpPr>
            <a:spLocks noGrp="1"/>
          </p:cNvSpPr>
          <p:nvPr>
            <p:ph type="sldNum" sz="quarter" idx="12"/>
          </p:nvPr>
        </p:nvSpPr>
        <p:spPr/>
        <p:txBody>
          <a:bodyPr/>
          <a:lstStyle/>
          <a:p>
            <a:fld id="{42EF6DC8-DA9C-4533-8A40-BB00A2545AF8}" type="slidenum">
              <a:rPr lang="en-CA" smtClean="0"/>
              <a:pPr/>
              <a:t>24</a:t>
            </a:fld>
            <a:endParaRPr lang="en-CA"/>
          </a:p>
        </p:txBody>
      </p:sp>
      <p:graphicFrame>
        <p:nvGraphicFramePr>
          <p:cNvPr id="6" name="Object 5">
            <a:extLst>
              <a:ext uri="{FF2B5EF4-FFF2-40B4-BE49-F238E27FC236}">
                <a16:creationId xmlns:a16="http://schemas.microsoft.com/office/drawing/2014/main" id="{81A09DD8-7ED3-46C8-90A3-1C56AB18E741}"/>
              </a:ext>
            </a:extLst>
          </p:cNvPr>
          <p:cNvGraphicFramePr>
            <a:graphicFrameLocks noChangeAspect="1"/>
          </p:cNvGraphicFramePr>
          <p:nvPr>
            <p:extLst>
              <p:ext uri="{D42A27DB-BD31-4B8C-83A1-F6EECF244321}">
                <p14:modId xmlns:p14="http://schemas.microsoft.com/office/powerpoint/2010/main" val="851362617"/>
              </p:ext>
            </p:extLst>
          </p:nvPr>
        </p:nvGraphicFramePr>
        <p:xfrm>
          <a:off x="1952091" y="1993199"/>
          <a:ext cx="4995863" cy="1370012"/>
        </p:xfrm>
        <a:graphic>
          <a:graphicData uri="http://schemas.openxmlformats.org/presentationml/2006/ole">
            <mc:AlternateContent xmlns:mc="http://schemas.openxmlformats.org/markup-compatibility/2006">
              <mc:Choice xmlns:v="urn:schemas-microsoft-com:vml" Requires="v">
                <p:oleObj name="Equation" r:id="rId5" imgW="2590560" imgH="711000" progId="Equation.DSMT4">
                  <p:embed/>
                </p:oleObj>
              </mc:Choice>
              <mc:Fallback>
                <p:oleObj name="Equation" r:id="rId5" imgW="2590560" imgH="711000" progId="Equation.DSMT4">
                  <p:embed/>
                  <p:pic>
                    <p:nvPicPr>
                      <p:cNvPr id="6" name="Object 5">
                        <a:extLst>
                          <a:ext uri="{FF2B5EF4-FFF2-40B4-BE49-F238E27FC236}">
                            <a16:creationId xmlns:a16="http://schemas.microsoft.com/office/drawing/2014/main" id="{81A09DD8-7ED3-46C8-90A3-1C56AB18E741}"/>
                          </a:ext>
                        </a:extLst>
                      </p:cNvPr>
                      <p:cNvPicPr/>
                      <p:nvPr/>
                    </p:nvPicPr>
                    <p:blipFill>
                      <a:blip r:embed="rId6"/>
                      <a:stretch>
                        <a:fillRect/>
                      </a:stretch>
                    </p:blipFill>
                    <p:spPr>
                      <a:xfrm>
                        <a:off x="1952091" y="1993199"/>
                        <a:ext cx="4995863" cy="13700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07C6C94-D077-4231-B1A0-A96DD8B1E27A}"/>
              </a:ext>
            </a:extLst>
          </p:cNvPr>
          <p:cNvGraphicFramePr>
            <a:graphicFrameLocks noChangeAspect="1"/>
          </p:cNvGraphicFramePr>
          <p:nvPr>
            <p:extLst>
              <p:ext uri="{D42A27DB-BD31-4B8C-83A1-F6EECF244321}">
                <p14:modId xmlns:p14="http://schemas.microsoft.com/office/powerpoint/2010/main" val="1146399166"/>
              </p:ext>
            </p:extLst>
          </p:nvPr>
        </p:nvGraphicFramePr>
        <p:xfrm>
          <a:off x="1507535" y="3518061"/>
          <a:ext cx="2816225" cy="1370012"/>
        </p:xfrm>
        <a:graphic>
          <a:graphicData uri="http://schemas.openxmlformats.org/presentationml/2006/ole">
            <mc:AlternateContent xmlns:mc="http://schemas.openxmlformats.org/markup-compatibility/2006">
              <mc:Choice xmlns:v="urn:schemas-microsoft-com:vml" Requires="v">
                <p:oleObj name="Equation" r:id="rId7" imgW="1460160" imgH="711000" progId="Equation.DSMT4">
                  <p:embed/>
                </p:oleObj>
              </mc:Choice>
              <mc:Fallback>
                <p:oleObj name="Equation" r:id="rId7" imgW="1460160" imgH="711000" progId="Equation.DSMT4">
                  <p:embed/>
                  <p:pic>
                    <p:nvPicPr>
                      <p:cNvPr id="6" name="Object 5">
                        <a:extLst>
                          <a:ext uri="{FF2B5EF4-FFF2-40B4-BE49-F238E27FC236}">
                            <a16:creationId xmlns:a16="http://schemas.microsoft.com/office/drawing/2014/main" id="{81A09DD8-7ED3-46C8-90A3-1C56AB18E741}"/>
                          </a:ext>
                        </a:extLst>
                      </p:cNvPr>
                      <p:cNvPicPr/>
                      <p:nvPr/>
                    </p:nvPicPr>
                    <p:blipFill>
                      <a:blip r:embed="rId8"/>
                      <a:stretch>
                        <a:fillRect/>
                      </a:stretch>
                    </p:blipFill>
                    <p:spPr>
                      <a:xfrm>
                        <a:off x="1507535" y="3518061"/>
                        <a:ext cx="2816225" cy="137001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C2380A4-131C-4ABA-9B4E-87DF49FC0AFF}"/>
              </a:ext>
            </a:extLst>
          </p:cNvPr>
          <p:cNvGraphicFramePr>
            <a:graphicFrameLocks noChangeAspect="1"/>
          </p:cNvGraphicFramePr>
          <p:nvPr>
            <p:extLst>
              <p:ext uri="{D42A27DB-BD31-4B8C-83A1-F6EECF244321}">
                <p14:modId xmlns:p14="http://schemas.microsoft.com/office/powerpoint/2010/main" val="1121837871"/>
              </p:ext>
            </p:extLst>
          </p:nvPr>
        </p:nvGraphicFramePr>
        <p:xfrm>
          <a:off x="5397500" y="3517900"/>
          <a:ext cx="1150938" cy="1370013"/>
        </p:xfrm>
        <a:graphic>
          <a:graphicData uri="http://schemas.openxmlformats.org/presentationml/2006/ole">
            <mc:AlternateContent xmlns:mc="http://schemas.openxmlformats.org/markup-compatibility/2006">
              <mc:Choice xmlns:v="urn:schemas-microsoft-com:vml" Requires="v">
                <p:oleObj name="Equation" r:id="rId9" imgW="596880" imgH="711000" progId="Equation.DSMT4">
                  <p:embed/>
                </p:oleObj>
              </mc:Choice>
              <mc:Fallback>
                <p:oleObj name="Equation" r:id="rId9" imgW="596880" imgH="711000" progId="Equation.DSMT4">
                  <p:embed/>
                  <p:pic>
                    <p:nvPicPr>
                      <p:cNvPr id="10" name="Object 9">
                        <a:extLst>
                          <a:ext uri="{FF2B5EF4-FFF2-40B4-BE49-F238E27FC236}">
                            <a16:creationId xmlns:a16="http://schemas.microsoft.com/office/drawing/2014/main" id="{207C6C94-D077-4231-B1A0-A96DD8B1E27A}"/>
                          </a:ext>
                        </a:extLst>
                      </p:cNvPr>
                      <p:cNvPicPr/>
                      <p:nvPr/>
                    </p:nvPicPr>
                    <p:blipFill>
                      <a:blip r:embed="rId10"/>
                      <a:stretch>
                        <a:fillRect/>
                      </a:stretch>
                    </p:blipFill>
                    <p:spPr>
                      <a:xfrm>
                        <a:off x="5397500" y="3517900"/>
                        <a:ext cx="1150938" cy="137001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17E69B6-EA96-4B7D-83EB-820780D325AF}"/>
              </a:ext>
            </a:extLst>
          </p:cNvPr>
          <p:cNvGraphicFramePr>
            <a:graphicFrameLocks noChangeAspect="1"/>
          </p:cNvGraphicFramePr>
          <p:nvPr>
            <p:extLst>
              <p:ext uri="{D42A27DB-BD31-4B8C-83A1-F6EECF244321}">
                <p14:modId xmlns:p14="http://schemas.microsoft.com/office/powerpoint/2010/main" val="895054409"/>
              </p:ext>
            </p:extLst>
          </p:nvPr>
        </p:nvGraphicFramePr>
        <p:xfrm>
          <a:off x="1972672" y="5068887"/>
          <a:ext cx="2351088" cy="1712913"/>
        </p:xfrm>
        <a:graphic>
          <a:graphicData uri="http://schemas.openxmlformats.org/presentationml/2006/ole">
            <mc:AlternateContent xmlns:mc="http://schemas.openxmlformats.org/markup-compatibility/2006">
              <mc:Choice xmlns:v="urn:schemas-microsoft-com:vml" Requires="v">
                <p:oleObj name="Equation" r:id="rId11" imgW="1218960" imgH="888840" progId="Equation.DSMT4">
                  <p:embed/>
                </p:oleObj>
              </mc:Choice>
              <mc:Fallback>
                <p:oleObj name="Equation" r:id="rId11" imgW="1218960" imgH="888840" progId="Equation.DSMT4">
                  <p:embed/>
                  <p:pic>
                    <p:nvPicPr>
                      <p:cNvPr id="10" name="Object 9">
                        <a:extLst>
                          <a:ext uri="{FF2B5EF4-FFF2-40B4-BE49-F238E27FC236}">
                            <a16:creationId xmlns:a16="http://schemas.microsoft.com/office/drawing/2014/main" id="{207C6C94-D077-4231-B1A0-A96DD8B1E27A}"/>
                          </a:ext>
                        </a:extLst>
                      </p:cNvPr>
                      <p:cNvPicPr/>
                      <p:nvPr/>
                    </p:nvPicPr>
                    <p:blipFill>
                      <a:blip r:embed="rId12"/>
                      <a:stretch>
                        <a:fillRect/>
                      </a:stretch>
                    </p:blipFill>
                    <p:spPr>
                      <a:xfrm>
                        <a:off x="1972672" y="5068887"/>
                        <a:ext cx="2351088" cy="171291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9ED8159-878D-4C10-9655-2B7028BEED00}"/>
              </a:ext>
            </a:extLst>
          </p:cNvPr>
          <p:cNvGraphicFramePr>
            <a:graphicFrameLocks noChangeAspect="1"/>
          </p:cNvGraphicFramePr>
          <p:nvPr>
            <p:extLst>
              <p:ext uri="{D42A27DB-BD31-4B8C-83A1-F6EECF244321}">
                <p14:modId xmlns:p14="http://schemas.microsoft.com/office/powerpoint/2010/main" val="3030740359"/>
              </p:ext>
            </p:extLst>
          </p:nvPr>
        </p:nvGraphicFramePr>
        <p:xfrm>
          <a:off x="5397500" y="5068888"/>
          <a:ext cx="1150938" cy="1370012"/>
        </p:xfrm>
        <a:graphic>
          <a:graphicData uri="http://schemas.openxmlformats.org/presentationml/2006/ole">
            <mc:AlternateContent xmlns:mc="http://schemas.openxmlformats.org/markup-compatibility/2006">
              <mc:Choice xmlns:v="urn:schemas-microsoft-com:vml" Requires="v">
                <p:oleObj name="Equation" r:id="rId13" imgW="596880" imgH="711000" progId="Equation.DSMT4">
                  <p:embed/>
                </p:oleObj>
              </mc:Choice>
              <mc:Fallback>
                <p:oleObj name="Equation" r:id="rId13" imgW="596880" imgH="711000" progId="Equation.DSMT4">
                  <p:embed/>
                  <p:pic>
                    <p:nvPicPr>
                      <p:cNvPr id="11" name="Object 10">
                        <a:extLst>
                          <a:ext uri="{FF2B5EF4-FFF2-40B4-BE49-F238E27FC236}">
                            <a16:creationId xmlns:a16="http://schemas.microsoft.com/office/drawing/2014/main" id="{DC2380A4-131C-4ABA-9B4E-87DF49FC0AFF}"/>
                          </a:ext>
                        </a:extLst>
                      </p:cNvPr>
                      <p:cNvPicPr/>
                      <p:nvPr/>
                    </p:nvPicPr>
                    <p:blipFill>
                      <a:blip r:embed="rId14"/>
                      <a:stretch>
                        <a:fillRect/>
                      </a:stretch>
                    </p:blipFill>
                    <p:spPr>
                      <a:xfrm>
                        <a:off x="5397500" y="5068888"/>
                        <a:ext cx="1150938" cy="1370012"/>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8F789772-DEA8-4DB2-A369-D3395816B05F}"/>
              </a:ext>
            </a:extLst>
          </p:cNvPr>
          <p:cNvSpPr txBox="1"/>
          <p:nvPr/>
        </p:nvSpPr>
        <p:spPr>
          <a:xfrm>
            <a:off x="5948043" y="3519131"/>
            <a:ext cx="570411"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10</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452894A-C0C1-4E2D-8C77-B4FF213C65C3}"/>
              </a:ext>
            </a:extLst>
          </p:cNvPr>
          <p:cNvSpPr txBox="1"/>
          <p:nvPr/>
        </p:nvSpPr>
        <p:spPr>
          <a:xfrm>
            <a:off x="5934978" y="3941498"/>
            <a:ext cx="570411"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–5</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2509F7A-1421-4403-8525-369F85D6CE42}"/>
              </a:ext>
            </a:extLst>
          </p:cNvPr>
          <p:cNvSpPr txBox="1"/>
          <p:nvPr/>
        </p:nvSpPr>
        <p:spPr>
          <a:xfrm>
            <a:off x="6087379" y="4389992"/>
            <a:ext cx="570411"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8</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9FCF38BA-BE1A-4B8C-B834-5DE560F7C257}"/>
              </a:ext>
            </a:extLst>
          </p:cNvPr>
          <p:cNvSpPr txBox="1"/>
          <p:nvPr/>
        </p:nvSpPr>
        <p:spPr>
          <a:xfrm>
            <a:off x="6083027" y="5064905"/>
            <a:ext cx="570411"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1AD0AAA-F1D2-4A5C-9B2B-C4A6712943B6}"/>
              </a:ext>
            </a:extLst>
          </p:cNvPr>
          <p:cNvSpPr txBox="1"/>
          <p:nvPr/>
        </p:nvSpPr>
        <p:spPr>
          <a:xfrm>
            <a:off x="6096083" y="5495981"/>
            <a:ext cx="570411"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E6852FA-43EB-41EB-82CA-80B75AE0B40E}"/>
              </a:ext>
            </a:extLst>
          </p:cNvPr>
          <p:cNvSpPr txBox="1"/>
          <p:nvPr/>
        </p:nvSpPr>
        <p:spPr>
          <a:xfrm>
            <a:off x="5952389" y="5944475"/>
            <a:ext cx="570411"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pic>
        <p:nvPicPr>
          <p:cNvPr id="27" name="Audio 26">
            <a:hlinkClick r:id="" action="ppaction://media"/>
            <a:extLst>
              <a:ext uri="{FF2B5EF4-FFF2-40B4-BE49-F238E27FC236}">
                <a16:creationId xmlns:a16="http://schemas.microsoft.com/office/drawing/2014/main" id="{75FEF1BE-8E47-4976-88B2-85755F954E7A}"/>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84929061"/>
      </p:ext>
    </p:extLst>
  </p:cSld>
  <p:clrMapOvr>
    <a:masterClrMapping/>
  </p:clrMapOvr>
  <mc:AlternateContent xmlns:mc="http://schemas.openxmlformats.org/markup-compatibility/2006">
    <mc:Choice xmlns:p14="http://schemas.microsoft.com/office/powerpoint/2010/main" Requires="p14">
      <p:transition spd="slow" p14:dur="2000" advTm="108171"/>
    </mc:Choice>
    <mc:Fallback>
      <p:transition spd="slow" advTm="108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7"/>
                </p:tgtEl>
              </p:cMediaNode>
            </p:audio>
          </p:childTnLst>
        </p:cTn>
      </p:par>
    </p:tnLst>
    <p:bldLst>
      <p:bldP spid="17" grpId="0"/>
      <p:bldP spid="18" grpId="0"/>
      <p:bldP spid="19" grpId="0"/>
      <p:bldP spid="20"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7C40-4CD0-4912-AD69-47BA39DC13DF}"/>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C1793C5D-546D-4E7C-A55C-DB74951D279E}"/>
              </a:ext>
            </a:extLst>
          </p:cNvPr>
          <p:cNvSpPr>
            <a:spLocks noGrp="1"/>
          </p:cNvSpPr>
          <p:nvPr>
            <p:ph idx="1"/>
          </p:nvPr>
        </p:nvSpPr>
        <p:spPr/>
        <p:txBody>
          <a:bodyPr/>
          <a:lstStyle/>
          <a:p>
            <a:r>
              <a:rPr lang="en-US" dirty="0"/>
              <a:t>With the second example:</a:t>
            </a:r>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DE83300-B6F5-4D53-BDF8-7921C5394152}"/>
              </a:ext>
            </a:extLst>
          </p:cNvPr>
          <p:cNvSpPr>
            <a:spLocks noGrp="1"/>
          </p:cNvSpPr>
          <p:nvPr>
            <p:ph type="ftr" sz="quarter" idx="11"/>
          </p:nvPr>
        </p:nvSpPr>
        <p:spPr/>
        <p:txBody>
          <a:bodyPr/>
          <a:lstStyle/>
          <a:p>
            <a:r>
              <a:rPr lang="en-US"/>
              <a:t>The PLU decomposition</a:t>
            </a:r>
            <a:endParaRPr lang="en-CA" dirty="0"/>
          </a:p>
        </p:txBody>
      </p:sp>
      <p:sp>
        <p:nvSpPr>
          <p:cNvPr id="5" name="Slide Number Placeholder 4">
            <a:extLst>
              <a:ext uri="{FF2B5EF4-FFF2-40B4-BE49-F238E27FC236}">
                <a16:creationId xmlns:a16="http://schemas.microsoft.com/office/drawing/2014/main" id="{7F63E8D7-4CE9-473A-A7A9-7250A2E333DB}"/>
              </a:ext>
            </a:extLst>
          </p:cNvPr>
          <p:cNvSpPr>
            <a:spLocks noGrp="1"/>
          </p:cNvSpPr>
          <p:nvPr>
            <p:ph type="sldNum" sz="quarter" idx="12"/>
          </p:nvPr>
        </p:nvSpPr>
        <p:spPr/>
        <p:txBody>
          <a:bodyPr/>
          <a:lstStyle/>
          <a:p>
            <a:fld id="{42EF6DC8-DA9C-4533-8A40-BB00A2545AF8}" type="slidenum">
              <a:rPr lang="en-CA" smtClean="0"/>
              <a:pPr/>
              <a:t>25</a:t>
            </a:fld>
            <a:endParaRPr lang="en-CA"/>
          </a:p>
        </p:txBody>
      </p:sp>
      <p:graphicFrame>
        <p:nvGraphicFramePr>
          <p:cNvPr id="6" name="Object 5">
            <a:extLst>
              <a:ext uri="{FF2B5EF4-FFF2-40B4-BE49-F238E27FC236}">
                <a16:creationId xmlns:a16="http://schemas.microsoft.com/office/drawing/2014/main" id="{81A09DD8-7ED3-46C8-90A3-1C56AB18E741}"/>
              </a:ext>
            </a:extLst>
          </p:cNvPr>
          <p:cNvGraphicFramePr>
            <a:graphicFrameLocks noChangeAspect="1"/>
          </p:cNvGraphicFramePr>
          <p:nvPr>
            <p:extLst>
              <p:ext uri="{D42A27DB-BD31-4B8C-83A1-F6EECF244321}">
                <p14:modId xmlns:p14="http://schemas.microsoft.com/office/powerpoint/2010/main" val="1821469376"/>
              </p:ext>
            </p:extLst>
          </p:nvPr>
        </p:nvGraphicFramePr>
        <p:xfrm>
          <a:off x="1952091" y="1993199"/>
          <a:ext cx="4995863" cy="1370012"/>
        </p:xfrm>
        <a:graphic>
          <a:graphicData uri="http://schemas.openxmlformats.org/presentationml/2006/ole">
            <mc:AlternateContent xmlns:mc="http://schemas.openxmlformats.org/markup-compatibility/2006">
              <mc:Choice xmlns:v="urn:schemas-microsoft-com:vml" Requires="v">
                <p:oleObj name="Equation" r:id="rId5" imgW="2590560" imgH="711000" progId="Equation.DSMT4">
                  <p:embed/>
                </p:oleObj>
              </mc:Choice>
              <mc:Fallback>
                <p:oleObj name="Equation" r:id="rId5" imgW="2590560" imgH="711000" progId="Equation.DSMT4">
                  <p:embed/>
                  <p:pic>
                    <p:nvPicPr>
                      <p:cNvPr id="6" name="Object 5">
                        <a:extLst>
                          <a:ext uri="{FF2B5EF4-FFF2-40B4-BE49-F238E27FC236}">
                            <a16:creationId xmlns:a16="http://schemas.microsoft.com/office/drawing/2014/main" id="{81A09DD8-7ED3-46C8-90A3-1C56AB18E741}"/>
                          </a:ext>
                        </a:extLst>
                      </p:cNvPr>
                      <p:cNvPicPr/>
                      <p:nvPr/>
                    </p:nvPicPr>
                    <p:blipFill>
                      <a:blip r:embed="rId6"/>
                      <a:stretch>
                        <a:fillRect/>
                      </a:stretch>
                    </p:blipFill>
                    <p:spPr>
                      <a:xfrm>
                        <a:off x="1952091" y="1993199"/>
                        <a:ext cx="4995863" cy="13700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07C6C94-D077-4231-B1A0-A96DD8B1E27A}"/>
              </a:ext>
            </a:extLst>
          </p:cNvPr>
          <p:cNvGraphicFramePr>
            <a:graphicFrameLocks noChangeAspect="1"/>
          </p:cNvGraphicFramePr>
          <p:nvPr>
            <p:extLst>
              <p:ext uri="{D42A27DB-BD31-4B8C-83A1-F6EECF244321}">
                <p14:modId xmlns:p14="http://schemas.microsoft.com/office/powerpoint/2010/main" val="3377808250"/>
              </p:ext>
            </p:extLst>
          </p:nvPr>
        </p:nvGraphicFramePr>
        <p:xfrm>
          <a:off x="1495425" y="3516313"/>
          <a:ext cx="2841625" cy="1371600"/>
        </p:xfrm>
        <a:graphic>
          <a:graphicData uri="http://schemas.openxmlformats.org/presentationml/2006/ole">
            <mc:AlternateContent xmlns:mc="http://schemas.openxmlformats.org/markup-compatibility/2006">
              <mc:Choice xmlns:v="urn:schemas-microsoft-com:vml" Requires="v">
                <p:oleObj name="Equation" r:id="rId7" imgW="1473120" imgH="711000" progId="Equation.DSMT4">
                  <p:embed/>
                </p:oleObj>
              </mc:Choice>
              <mc:Fallback>
                <p:oleObj name="Equation" r:id="rId7" imgW="1473120" imgH="711000" progId="Equation.DSMT4">
                  <p:embed/>
                  <p:pic>
                    <p:nvPicPr>
                      <p:cNvPr id="10" name="Object 9">
                        <a:extLst>
                          <a:ext uri="{FF2B5EF4-FFF2-40B4-BE49-F238E27FC236}">
                            <a16:creationId xmlns:a16="http://schemas.microsoft.com/office/drawing/2014/main" id="{207C6C94-D077-4231-B1A0-A96DD8B1E27A}"/>
                          </a:ext>
                        </a:extLst>
                      </p:cNvPr>
                      <p:cNvPicPr/>
                      <p:nvPr/>
                    </p:nvPicPr>
                    <p:blipFill>
                      <a:blip r:embed="rId8"/>
                      <a:stretch>
                        <a:fillRect/>
                      </a:stretch>
                    </p:blipFill>
                    <p:spPr>
                      <a:xfrm>
                        <a:off x="1495425" y="3516313"/>
                        <a:ext cx="2841625" cy="13716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C2380A4-131C-4ABA-9B4E-87DF49FC0AFF}"/>
              </a:ext>
            </a:extLst>
          </p:cNvPr>
          <p:cNvGraphicFramePr>
            <a:graphicFrameLocks noChangeAspect="1"/>
          </p:cNvGraphicFramePr>
          <p:nvPr>
            <p:extLst>
              <p:ext uri="{D42A27DB-BD31-4B8C-83A1-F6EECF244321}">
                <p14:modId xmlns:p14="http://schemas.microsoft.com/office/powerpoint/2010/main" val="3351020043"/>
              </p:ext>
            </p:extLst>
          </p:nvPr>
        </p:nvGraphicFramePr>
        <p:xfrm>
          <a:off x="5404533" y="3517900"/>
          <a:ext cx="1223962" cy="1370013"/>
        </p:xfrm>
        <a:graphic>
          <a:graphicData uri="http://schemas.openxmlformats.org/presentationml/2006/ole">
            <mc:AlternateContent xmlns:mc="http://schemas.openxmlformats.org/markup-compatibility/2006">
              <mc:Choice xmlns:v="urn:schemas-microsoft-com:vml" Requires="v">
                <p:oleObj name="Equation" r:id="rId9" imgW="634680" imgH="711000" progId="Equation.DSMT4">
                  <p:embed/>
                </p:oleObj>
              </mc:Choice>
              <mc:Fallback>
                <p:oleObj name="Equation" r:id="rId9" imgW="634680" imgH="711000" progId="Equation.DSMT4">
                  <p:embed/>
                  <p:pic>
                    <p:nvPicPr>
                      <p:cNvPr id="11" name="Object 10">
                        <a:extLst>
                          <a:ext uri="{FF2B5EF4-FFF2-40B4-BE49-F238E27FC236}">
                            <a16:creationId xmlns:a16="http://schemas.microsoft.com/office/drawing/2014/main" id="{DC2380A4-131C-4ABA-9B4E-87DF49FC0AFF}"/>
                          </a:ext>
                        </a:extLst>
                      </p:cNvPr>
                      <p:cNvPicPr/>
                      <p:nvPr/>
                    </p:nvPicPr>
                    <p:blipFill>
                      <a:blip r:embed="rId10"/>
                      <a:stretch>
                        <a:fillRect/>
                      </a:stretch>
                    </p:blipFill>
                    <p:spPr>
                      <a:xfrm>
                        <a:off x="5404533" y="3517900"/>
                        <a:ext cx="1223962" cy="137001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17E69B6-EA96-4B7D-83EB-820780D325AF}"/>
              </a:ext>
            </a:extLst>
          </p:cNvPr>
          <p:cNvGraphicFramePr>
            <a:graphicFrameLocks noChangeAspect="1"/>
          </p:cNvGraphicFramePr>
          <p:nvPr>
            <p:extLst>
              <p:ext uri="{D42A27DB-BD31-4B8C-83A1-F6EECF244321}">
                <p14:modId xmlns:p14="http://schemas.microsoft.com/office/powerpoint/2010/main" val="2408485116"/>
              </p:ext>
            </p:extLst>
          </p:nvPr>
        </p:nvGraphicFramePr>
        <p:xfrm>
          <a:off x="1900238" y="5068888"/>
          <a:ext cx="2497137" cy="1712912"/>
        </p:xfrm>
        <a:graphic>
          <a:graphicData uri="http://schemas.openxmlformats.org/presentationml/2006/ole">
            <mc:AlternateContent xmlns:mc="http://schemas.openxmlformats.org/markup-compatibility/2006">
              <mc:Choice xmlns:v="urn:schemas-microsoft-com:vml" Requires="v">
                <p:oleObj name="Equation" r:id="rId11" imgW="1295280" imgH="888840" progId="Equation.DSMT4">
                  <p:embed/>
                </p:oleObj>
              </mc:Choice>
              <mc:Fallback>
                <p:oleObj name="Equation" r:id="rId11" imgW="1295280" imgH="888840" progId="Equation.DSMT4">
                  <p:embed/>
                  <p:pic>
                    <p:nvPicPr>
                      <p:cNvPr id="12" name="Object 11">
                        <a:extLst>
                          <a:ext uri="{FF2B5EF4-FFF2-40B4-BE49-F238E27FC236}">
                            <a16:creationId xmlns:a16="http://schemas.microsoft.com/office/drawing/2014/main" id="{817E69B6-EA96-4B7D-83EB-820780D325AF}"/>
                          </a:ext>
                        </a:extLst>
                      </p:cNvPr>
                      <p:cNvPicPr/>
                      <p:nvPr/>
                    </p:nvPicPr>
                    <p:blipFill>
                      <a:blip r:embed="rId12"/>
                      <a:stretch>
                        <a:fillRect/>
                      </a:stretch>
                    </p:blipFill>
                    <p:spPr>
                      <a:xfrm>
                        <a:off x="1900238" y="5068888"/>
                        <a:ext cx="2497137" cy="171291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9ED8159-878D-4C10-9655-2B7028BEED00}"/>
              </a:ext>
            </a:extLst>
          </p:cNvPr>
          <p:cNvGraphicFramePr>
            <a:graphicFrameLocks noChangeAspect="1"/>
          </p:cNvGraphicFramePr>
          <p:nvPr/>
        </p:nvGraphicFramePr>
        <p:xfrm>
          <a:off x="5397500" y="5068888"/>
          <a:ext cx="1150938" cy="1370012"/>
        </p:xfrm>
        <a:graphic>
          <a:graphicData uri="http://schemas.openxmlformats.org/presentationml/2006/ole">
            <mc:AlternateContent xmlns:mc="http://schemas.openxmlformats.org/markup-compatibility/2006">
              <mc:Choice xmlns:v="urn:schemas-microsoft-com:vml" Requires="v">
                <p:oleObj name="Equation" r:id="rId13" imgW="596880" imgH="711000" progId="Equation.DSMT4">
                  <p:embed/>
                </p:oleObj>
              </mc:Choice>
              <mc:Fallback>
                <p:oleObj name="Equation" r:id="rId13" imgW="596880" imgH="711000" progId="Equation.DSMT4">
                  <p:embed/>
                  <p:pic>
                    <p:nvPicPr>
                      <p:cNvPr id="13" name="Object 12">
                        <a:extLst>
                          <a:ext uri="{FF2B5EF4-FFF2-40B4-BE49-F238E27FC236}">
                            <a16:creationId xmlns:a16="http://schemas.microsoft.com/office/drawing/2014/main" id="{69ED8159-878D-4C10-9655-2B7028BEED00}"/>
                          </a:ext>
                        </a:extLst>
                      </p:cNvPr>
                      <p:cNvPicPr/>
                      <p:nvPr/>
                    </p:nvPicPr>
                    <p:blipFill>
                      <a:blip r:embed="rId14"/>
                      <a:stretch>
                        <a:fillRect/>
                      </a:stretch>
                    </p:blipFill>
                    <p:spPr>
                      <a:xfrm>
                        <a:off x="5397500" y="5068888"/>
                        <a:ext cx="1150938" cy="1370012"/>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8F789772-DEA8-4DB2-A369-D3395816B05F}"/>
              </a:ext>
            </a:extLst>
          </p:cNvPr>
          <p:cNvSpPr txBox="1"/>
          <p:nvPr/>
        </p:nvSpPr>
        <p:spPr>
          <a:xfrm>
            <a:off x="6104801" y="3519131"/>
            <a:ext cx="570411"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452894A-C0C1-4E2D-8C77-B4FF213C65C3}"/>
              </a:ext>
            </a:extLst>
          </p:cNvPr>
          <p:cNvSpPr txBox="1"/>
          <p:nvPr/>
        </p:nvSpPr>
        <p:spPr>
          <a:xfrm>
            <a:off x="6091736" y="3941498"/>
            <a:ext cx="570411"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23</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2509F7A-1421-4403-8525-369F85D6CE42}"/>
              </a:ext>
            </a:extLst>
          </p:cNvPr>
          <p:cNvSpPr txBox="1"/>
          <p:nvPr/>
        </p:nvSpPr>
        <p:spPr>
          <a:xfrm>
            <a:off x="5965455" y="4389992"/>
            <a:ext cx="731432" cy="430887"/>
          </a:xfrm>
          <a:prstGeom prst="rect">
            <a:avLst/>
          </a:prstGeom>
          <a:noFill/>
        </p:spPr>
        <p:txBody>
          <a:bodyPr wrap="square">
            <a:spAutoFit/>
          </a:bodyPr>
          <a:lstStyle/>
          <a:p>
            <a:r>
              <a:rPr lang="en-US" sz="2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–20</a:t>
            </a:r>
            <a:endParaRPr lang="en-US"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9FCF38BA-BE1A-4B8C-B834-5DE560F7C257}"/>
              </a:ext>
            </a:extLst>
          </p:cNvPr>
          <p:cNvSpPr txBox="1"/>
          <p:nvPr/>
        </p:nvSpPr>
        <p:spPr>
          <a:xfrm>
            <a:off x="6083027" y="5064905"/>
            <a:ext cx="570411"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1AD0AAA-F1D2-4A5C-9B2B-C4A6712943B6}"/>
              </a:ext>
            </a:extLst>
          </p:cNvPr>
          <p:cNvSpPr txBox="1"/>
          <p:nvPr/>
        </p:nvSpPr>
        <p:spPr>
          <a:xfrm>
            <a:off x="5974161" y="5495981"/>
            <a:ext cx="570411" cy="430887"/>
          </a:xfrm>
          <a:prstGeom prst="rect">
            <a:avLst/>
          </a:prstGeom>
          <a:noFill/>
        </p:spPr>
        <p:txBody>
          <a:bodyPr wrap="square">
            <a:spAutoFit/>
          </a:bodyPr>
          <a:lstStyle/>
          <a:p>
            <a:r>
              <a:rPr lang="en-US" sz="2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–4</a:t>
            </a:r>
            <a:endParaRPr lang="en-US" sz="24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E6852FA-43EB-41EB-82CA-80B75AE0B40E}"/>
              </a:ext>
            </a:extLst>
          </p:cNvPr>
          <p:cNvSpPr txBox="1"/>
          <p:nvPr/>
        </p:nvSpPr>
        <p:spPr>
          <a:xfrm>
            <a:off x="6117854" y="5944475"/>
            <a:ext cx="570411"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5</a:t>
            </a:r>
            <a:endParaRPr lang="en-US" sz="2400" dirty="0">
              <a:latin typeface="Times New Roman" panose="02020603050405020304" pitchFamily="18"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2DAE2E19-6A2D-4C22-A460-8AED1E7F9362}"/>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83199736"/>
      </p:ext>
    </p:extLst>
  </p:cSld>
  <p:clrMapOvr>
    <a:masterClrMapping/>
  </p:clrMapOvr>
  <mc:AlternateContent xmlns:mc="http://schemas.openxmlformats.org/markup-compatibility/2006">
    <mc:Choice xmlns:p14="http://schemas.microsoft.com/office/powerpoint/2010/main" Requires="p14">
      <p:transition spd="slow" p14:dur="2000" advTm="113255"/>
    </mc:Choice>
    <mc:Fallback>
      <p:transition spd="slow" advTm="113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9"/>
                </p:tgtEl>
              </p:cMediaNode>
            </p:audio>
          </p:childTnLst>
        </p:cTn>
      </p:par>
    </p:tnLst>
    <p:bldLst>
      <p:bldP spid="17" grpId="0"/>
      <p:bldP spid="18" grpId="0"/>
      <p:bldP spid="19" grpId="0"/>
      <p:bldP spid="20"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will now describe an algorithm to find </a:t>
            </a:r>
            <a:r>
              <a:rPr lang="en-US" i="1" dirty="0"/>
              <a:t>P</a:t>
            </a:r>
            <a:r>
              <a:rPr lang="en-US" baseline="30000" dirty="0"/>
              <a:t>T</a:t>
            </a:r>
            <a:r>
              <a:rPr lang="en-US" dirty="0"/>
              <a:t>, </a:t>
            </a:r>
            <a:r>
              <a:rPr lang="en-US" i="1" dirty="0"/>
              <a:t>L</a:t>
            </a:r>
            <a:r>
              <a:rPr lang="en-US" dirty="0"/>
              <a:t> and </a:t>
            </a:r>
            <a:r>
              <a:rPr lang="en-US" i="1" dirty="0"/>
              <a:t>U</a:t>
            </a:r>
            <a:endParaRPr lang="en-US" dirty="0"/>
          </a:p>
          <a:p>
            <a:pPr lvl="1"/>
            <a:r>
              <a:rPr lang="en-US" dirty="0"/>
              <a:t>Given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t> matrix </a:t>
            </a:r>
            <a:r>
              <a:rPr lang="en-US" i="1" dirty="0">
                <a:latin typeface="Times New Roman" panose="02020603050405020304" pitchFamily="18" charset="0"/>
              </a:rPr>
              <a:t>A</a:t>
            </a:r>
            <a:r>
              <a:rPr lang="en-US" dirty="0"/>
              <a:t>, we begin with three </a:t>
            </a:r>
            <a:r>
              <a:rPr lang="en-US" i="1" dirty="0"/>
              <a:t>candidate matrices</a:t>
            </a:r>
            <a:r>
              <a:rPr lang="en-US" dirty="0"/>
              <a:t>:</a:t>
            </a:r>
          </a:p>
          <a:p>
            <a:pPr marL="0" indent="0">
              <a:buNone/>
            </a:pPr>
            <a:r>
              <a:rPr lang="en-US" dirty="0">
                <a:latin typeface="Times New Roman" panose="02020603050405020304" pitchFamily="18" charset="0"/>
              </a:rPr>
              <a:t>	       </a:t>
            </a:r>
            <a:r>
              <a:rPr lang="en-US" i="1" dirty="0">
                <a:latin typeface="Times New Roman" panose="02020603050405020304" pitchFamily="18" charset="0"/>
              </a:rPr>
              <a:t>P</a:t>
            </a:r>
            <a:r>
              <a:rPr lang="en-US" baseline="30000" dirty="0">
                <a:latin typeface="Times New Roman" panose="02020603050405020304" pitchFamily="18" charset="0"/>
              </a:rPr>
              <a:t> T</a:t>
            </a:r>
            <a:r>
              <a:rPr lang="en-US" dirty="0">
                <a:latin typeface="Times New Roman" panose="02020603050405020304" pitchFamily="18" charset="0"/>
              </a:rPr>
              <a:t> 	← </a:t>
            </a:r>
            <a:r>
              <a:rPr lang="en-US" i="1" dirty="0" err="1">
                <a:latin typeface="Times New Roman" panose="02020603050405020304" pitchFamily="18" charset="0"/>
              </a:rPr>
              <a:t>I</a:t>
            </a:r>
            <a:r>
              <a:rPr lang="en-US" i="1" baseline="-25000" dirty="0" err="1">
                <a:latin typeface="Times New Roman" panose="02020603050405020304" pitchFamily="18" charset="0"/>
              </a:rPr>
              <a:t>m</a:t>
            </a:r>
            <a:endParaRPr lang="en-US" i="1" dirty="0">
              <a:latin typeface="Times New Roman" panose="02020603050405020304" pitchFamily="18" charset="0"/>
            </a:endParaRPr>
          </a:p>
          <a:p>
            <a:pPr marL="0" indent="0">
              <a:buNone/>
            </a:pPr>
            <a:r>
              <a:rPr lang="en-US" i="1" dirty="0">
                <a:latin typeface="Times New Roman" panose="02020603050405020304" pitchFamily="18" charset="0"/>
              </a:rPr>
              <a:t>        L' = L </a:t>
            </a:r>
            <a:r>
              <a:rPr lang="en-US" dirty="0">
                <a:latin typeface="Times New Roman" panose="02020603050405020304" pitchFamily="18" charset="0"/>
              </a:rPr>
              <a:t>– </a:t>
            </a:r>
            <a:r>
              <a:rPr lang="en-US" i="1" dirty="0" err="1">
                <a:latin typeface="Times New Roman" panose="02020603050405020304" pitchFamily="18" charset="0"/>
              </a:rPr>
              <a:t>I</a:t>
            </a:r>
            <a:r>
              <a:rPr lang="en-US" i="1" baseline="-25000" dirty="0" err="1">
                <a:latin typeface="Times New Roman" panose="02020603050405020304" pitchFamily="18" charset="0"/>
              </a:rPr>
              <a:t>m</a:t>
            </a:r>
            <a:r>
              <a:rPr lang="en-US" i="1" dirty="0">
                <a:latin typeface="Times New Roman" panose="02020603050405020304" pitchFamily="18" charset="0"/>
              </a:rPr>
              <a:t>	</a:t>
            </a:r>
            <a:r>
              <a:rPr lang="en-US" dirty="0">
                <a:latin typeface="Times New Roman" panose="02020603050405020304" pitchFamily="18" charset="0"/>
              </a:rPr>
              <a:t>←</a:t>
            </a:r>
            <a:r>
              <a:rPr lang="en-US" i="1" dirty="0">
                <a:latin typeface="Times New Roman" panose="02020603050405020304" pitchFamily="18" charset="0"/>
              </a:rPr>
              <a:t> O</a:t>
            </a:r>
            <a:r>
              <a:rPr lang="en-US" i="1" baseline="-25000" dirty="0">
                <a:latin typeface="Times New Roman" panose="02020603050405020304" pitchFamily="18" charset="0"/>
              </a:rPr>
              <a:t>m</a:t>
            </a:r>
            <a:endParaRPr lang="en-US" i="1" dirty="0">
              <a:latin typeface="Times New Roman" panose="02020603050405020304" pitchFamily="18" charset="0"/>
            </a:endParaRPr>
          </a:p>
          <a:p>
            <a:pPr marL="0" indent="0">
              <a:buNone/>
            </a:pPr>
            <a:r>
              <a:rPr lang="en-US" i="1" dirty="0">
                <a:latin typeface="Times New Roman" panose="02020603050405020304" pitchFamily="18" charset="0"/>
              </a:rPr>
              <a:t>	        U</a:t>
            </a:r>
            <a:r>
              <a:rPr lang="en-US" dirty="0">
                <a:latin typeface="Times New Roman" panose="02020603050405020304" pitchFamily="18" charset="0"/>
              </a:rPr>
              <a:t> 	← </a:t>
            </a:r>
            <a:r>
              <a:rPr lang="en-US" i="1" dirty="0">
                <a:latin typeface="Times New Roman" panose="02020603050405020304" pitchFamily="18" charset="0"/>
              </a:rPr>
              <a:t>A</a:t>
            </a:r>
          </a:p>
          <a:p>
            <a:pPr lvl="1"/>
            <a:r>
              <a:rPr lang="en-US" dirty="0"/>
              <a:t>Next, apply the steps of Gaussian elimination with the</a:t>
            </a:r>
            <a:br>
              <a:rPr lang="en-US" dirty="0"/>
            </a:br>
            <a:r>
              <a:rPr lang="en-US" dirty="0"/>
              <a:t>following modifications:</a:t>
            </a:r>
          </a:p>
          <a:p>
            <a:pPr lvl="2"/>
            <a:r>
              <a:rPr lang="en-US" dirty="0"/>
              <a:t>Each time you swap two rows,</a:t>
            </a:r>
            <a:br>
              <a:rPr lang="en-US" dirty="0"/>
            </a:br>
            <a:r>
              <a:rPr lang="en-US" dirty="0"/>
              <a:t>	swap the rows of </a:t>
            </a:r>
            <a:r>
              <a:rPr lang="en-US" i="1" dirty="0">
                <a:latin typeface="Times New Roman" panose="02020603050405020304" pitchFamily="18" charset="0"/>
              </a:rPr>
              <a:t>P</a:t>
            </a:r>
            <a:r>
              <a:rPr lang="en-US" baseline="30000" dirty="0">
                <a:latin typeface="Times New Roman" panose="02020603050405020304" pitchFamily="18" charset="0"/>
              </a:rPr>
              <a:t> T</a:t>
            </a:r>
            <a:r>
              <a:rPr lang="en-US" dirty="0"/>
              <a:t>, </a:t>
            </a:r>
            <a:r>
              <a:rPr lang="en-US" i="1" dirty="0">
                <a:latin typeface="Times New Roman" panose="02020603050405020304" pitchFamily="18" charset="0"/>
              </a:rPr>
              <a:t>L'</a:t>
            </a:r>
            <a:r>
              <a:rPr lang="en-US" dirty="0"/>
              <a:t>, and </a:t>
            </a:r>
            <a:r>
              <a:rPr lang="en-US" i="1" dirty="0">
                <a:latin typeface="Times New Roman" panose="02020603050405020304" pitchFamily="18" charset="0"/>
              </a:rPr>
              <a:t>U</a:t>
            </a:r>
            <a:endParaRPr lang="en-US" dirty="0">
              <a:latin typeface="Times New Roman" panose="02020603050405020304" pitchFamily="18" charset="0"/>
            </a:endParaRPr>
          </a:p>
          <a:p>
            <a:pPr lvl="2"/>
            <a:r>
              <a:rPr lang="en-US" dirty="0"/>
              <a:t>Each time you add a multiple </a:t>
            </a:r>
            <a:r>
              <a:rPr lang="en-US" i="1" dirty="0">
                <a:latin typeface="Symbol" panose="05050102010706020507" pitchFamily="18" charset="2"/>
              </a:rPr>
              <a:t>a</a:t>
            </a:r>
            <a:r>
              <a:rPr lang="en-US" dirty="0"/>
              <a:t> of Row </a:t>
            </a:r>
            <a:r>
              <a:rPr lang="en-US" i="1" dirty="0" err="1">
                <a:latin typeface="Times New Roman" panose="02020603050405020304" pitchFamily="18" charset="0"/>
              </a:rPr>
              <a:t>i</a:t>
            </a:r>
            <a:r>
              <a:rPr lang="en-US" dirty="0"/>
              <a:t> onto Row </a:t>
            </a:r>
            <a:r>
              <a:rPr lang="en-US" i="1" dirty="0">
                <a:latin typeface="Times New Roman" panose="02020603050405020304" pitchFamily="18" charset="0"/>
              </a:rPr>
              <a:t>j</a:t>
            </a:r>
            <a:r>
              <a:rPr lang="en-US" dirty="0"/>
              <a:t> in </a:t>
            </a:r>
            <a:r>
              <a:rPr lang="en-US" i="1" dirty="0">
                <a:latin typeface="Times New Roman" panose="02020603050405020304" pitchFamily="18" charset="0"/>
              </a:rPr>
              <a:t>U</a:t>
            </a:r>
            <a:r>
              <a:rPr lang="en-US" dirty="0"/>
              <a:t>,</a:t>
            </a:r>
            <a:br>
              <a:rPr lang="en-US" dirty="0"/>
            </a:br>
            <a:r>
              <a:rPr lang="en-US" dirty="0"/>
              <a:t>	set the entry </a:t>
            </a:r>
            <a:r>
              <a:rPr lang="en-US" dirty="0">
                <a:latin typeface="Times New Roman" panose="02020603050405020304" pitchFamily="18" charset="0"/>
              </a:rPr>
              <a:t>(</a:t>
            </a:r>
            <a:r>
              <a:rPr lang="en-US" i="1" dirty="0">
                <a:latin typeface="Times New Roman" panose="02020603050405020304" pitchFamily="18" charset="0"/>
              </a:rPr>
              <a:t>j</a:t>
            </a:r>
            <a:r>
              <a:rPr lang="en-US" dirty="0">
                <a:latin typeface="Times New Roman" panose="02020603050405020304" pitchFamily="18" charset="0"/>
              </a:rPr>
              <a:t>, </a:t>
            </a:r>
            <a:r>
              <a:rPr lang="en-US" i="1" dirty="0" err="1">
                <a:latin typeface="Times New Roman" panose="02020603050405020304" pitchFamily="18" charset="0"/>
              </a:rPr>
              <a:t>i</a:t>
            </a:r>
            <a:r>
              <a:rPr lang="en-US" dirty="0">
                <a:latin typeface="Times New Roman" panose="02020603050405020304" pitchFamily="18" charset="0"/>
              </a:rPr>
              <a:t>)</a:t>
            </a:r>
            <a:r>
              <a:rPr lang="en-US" dirty="0"/>
              <a:t> in </a:t>
            </a:r>
            <a:r>
              <a:rPr lang="en-US" i="1" dirty="0">
                <a:latin typeface="Times New Roman" panose="02020603050405020304" pitchFamily="18" charset="0"/>
              </a:rPr>
              <a:t>L'</a:t>
            </a:r>
            <a:r>
              <a:rPr lang="en-US" i="1" dirty="0"/>
              <a:t> </a:t>
            </a:r>
            <a:r>
              <a:rPr lang="en-US" dirty="0"/>
              <a:t>to –</a:t>
            </a:r>
            <a:r>
              <a:rPr lang="en-US" i="1" dirty="0">
                <a:latin typeface="Symbol" panose="05050102010706020507" pitchFamily="18" charset="2"/>
              </a:rPr>
              <a:t>a</a:t>
            </a:r>
            <a:endParaRPr lang="en-US" dirty="0"/>
          </a:p>
          <a:p>
            <a:pPr lvl="1"/>
            <a:r>
              <a:rPr lang="en-US" dirty="0"/>
              <a:t>When </a:t>
            </a:r>
            <a:r>
              <a:rPr lang="en-US" i="1" dirty="0">
                <a:latin typeface="Times New Roman" panose="02020603050405020304" pitchFamily="18" charset="0"/>
              </a:rPr>
              <a:t>U</a:t>
            </a:r>
            <a:r>
              <a:rPr lang="en-US" dirty="0"/>
              <a:t> is in row-echelon form, we have found </a:t>
            </a:r>
            <a:r>
              <a:rPr lang="en-US" i="1" dirty="0">
                <a:latin typeface="Times New Roman" panose="02020603050405020304" pitchFamily="18" charset="0"/>
              </a:rPr>
              <a:t>U</a:t>
            </a:r>
            <a:r>
              <a:rPr lang="en-US" dirty="0"/>
              <a:t> and </a:t>
            </a:r>
            <a:r>
              <a:rPr lang="en-US" i="1" dirty="0">
                <a:latin typeface="Times New Roman" panose="02020603050405020304" pitchFamily="18" charset="0"/>
              </a:rPr>
              <a:t>P</a:t>
            </a:r>
            <a:r>
              <a:rPr lang="en-US" baseline="30000" dirty="0">
                <a:latin typeface="Times New Roman" panose="02020603050405020304" pitchFamily="18" charset="0"/>
              </a:rPr>
              <a:t> T</a:t>
            </a:r>
            <a:r>
              <a:rPr lang="en-US" dirty="0"/>
              <a:t> and</a:t>
            </a:r>
            <a:br>
              <a:rPr lang="en-US" dirty="0"/>
            </a:br>
            <a:r>
              <a:rPr lang="en-US" dirty="0"/>
              <a:t>we assign </a:t>
            </a:r>
            <a:r>
              <a:rPr lang="en-US" i="1" dirty="0">
                <a:latin typeface="Times New Roman" panose="02020603050405020304" pitchFamily="18" charset="0"/>
              </a:rPr>
              <a:t>L</a:t>
            </a:r>
            <a:r>
              <a:rPr lang="en-US" dirty="0">
                <a:latin typeface="Times New Roman" panose="02020603050405020304" pitchFamily="18" charset="0"/>
              </a:rPr>
              <a:t> ←</a:t>
            </a:r>
            <a:r>
              <a:rPr lang="en-US" i="1" dirty="0">
                <a:latin typeface="Times New Roman" panose="02020603050405020304" pitchFamily="18" charset="0"/>
              </a:rPr>
              <a:t> L'  </a:t>
            </a:r>
            <a:r>
              <a:rPr lang="en-US" dirty="0">
                <a:latin typeface="Times New Roman" panose="02020603050405020304" pitchFamily="18" charset="0"/>
              </a:rPr>
              <a:t>+</a:t>
            </a:r>
            <a:r>
              <a:rPr lang="en-US" i="1" dirty="0">
                <a:latin typeface="Times New Roman" panose="02020603050405020304" pitchFamily="18" charset="0"/>
              </a:rPr>
              <a:t> </a:t>
            </a:r>
            <a:r>
              <a:rPr lang="en-US" i="1" dirty="0" err="1">
                <a:latin typeface="Times New Roman" panose="02020603050405020304" pitchFamily="18" charset="0"/>
              </a:rPr>
              <a:t>I</a:t>
            </a:r>
            <a:r>
              <a:rPr lang="en-US" i="1" baseline="-25000" dirty="0" err="1">
                <a:latin typeface="Times New Roman" panose="02020603050405020304" pitchFamily="18" charset="0"/>
              </a:rPr>
              <a:t>m</a:t>
            </a:r>
            <a:br>
              <a:rPr lang="en-US" dirty="0"/>
            </a:br>
            <a:r>
              <a:rPr lang="en-US" dirty="0"/>
              <a:t>		</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26</a:t>
            </a:fld>
            <a:endParaRPr lang="en-CA"/>
          </a:p>
        </p:txBody>
      </p:sp>
      <p:pic>
        <p:nvPicPr>
          <p:cNvPr id="9" name="Audio 8">
            <a:hlinkClick r:id="" action="ppaction://media"/>
            <a:extLst>
              <a:ext uri="{FF2B5EF4-FFF2-40B4-BE49-F238E27FC236}">
                <a16:creationId xmlns:a16="http://schemas.microsoft.com/office/drawing/2014/main" id="{2359774E-0629-489B-8FAD-41DD0421787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04515844"/>
      </p:ext>
    </p:extLst>
  </p:cSld>
  <p:clrMapOvr>
    <a:masterClrMapping/>
  </p:clrMapOvr>
  <mc:AlternateContent xmlns:mc="http://schemas.openxmlformats.org/markup-compatibility/2006">
    <mc:Choice xmlns:p14="http://schemas.microsoft.com/office/powerpoint/2010/main" Requires="p14">
      <p:transition spd="slow" p14:dur="2000" advTm="116135"/>
    </mc:Choice>
    <mc:Fallback>
      <p:transition spd="slow" advTm="11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1CEC-90B1-4F03-809D-E187F457D4DC}"/>
              </a:ext>
            </a:extLst>
          </p:cNvPr>
          <p:cNvSpPr>
            <a:spLocks noGrp="1"/>
          </p:cNvSpPr>
          <p:nvPr>
            <p:ph type="title"/>
          </p:nvPr>
        </p:nvSpPr>
        <p:spPr/>
        <p:txBody>
          <a:bodyPr/>
          <a:lstStyle/>
          <a:p>
            <a:r>
              <a:rPr lang="en-US" i="1" dirty="0"/>
              <a:t>PLU</a:t>
            </a:r>
            <a:r>
              <a:rPr lang="en-US" dirty="0"/>
              <a:t> decomposition algorithm</a:t>
            </a:r>
          </a:p>
        </p:txBody>
      </p:sp>
      <p:sp>
        <p:nvSpPr>
          <p:cNvPr id="3" name="Content Placeholder 2">
            <a:extLst>
              <a:ext uri="{FF2B5EF4-FFF2-40B4-BE49-F238E27FC236}">
                <a16:creationId xmlns:a16="http://schemas.microsoft.com/office/drawing/2014/main" id="{DDFC6C59-6E3D-4A71-9937-6D5D80D4526A}"/>
              </a:ext>
            </a:extLst>
          </p:cNvPr>
          <p:cNvSpPr>
            <a:spLocks noGrp="1"/>
          </p:cNvSpPr>
          <p:nvPr>
            <p:ph idx="1"/>
          </p:nvPr>
        </p:nvSpPr>
        <p:spPr/>
        <p:txBody>
          <a:bodyPr/>
          <a:lstStyle/>
          <a:p>
            <a:r>
              <a:rPr lang="en-US" dirty="0"/>
              <a:t>Two points:</a:t>
            </a:r>
          </a:p>
          <a:p>
            <a:pPr lvl="1"/>
            <a:r>
              <a:rPr lang="en-US" dirty="0"/>
              <a:t>If you understand the Gaussian elimination algorithm,</a:t>
            </a:r>
            <a:br>
              <a:rPr lang="en-US" dirty="0"/>
            </a:br>
            <a:r>
              <a:rPr lang="en-US" dirty="0"/>
              <a:t>		you can find the three matrices </a:t>
            </a:r>
            <a:r>
              <a:rPr lang="en-US" i="1" dirty="0">
                <a:latin typeface="Times New Roman" panose="02020603050405020304" pitchFamily="18" charset="0"/>
              </a:rPr>
              <a:t>P</a:t>
            </a:r>
            <a:r>
              <a:rPr lang="en-US" baseline="30000" dirty="0">
                <a:latin typeface="Times New Roman" panose="02020603050405020304" pitchFamily="18" charset="0"/>
              </a:rPr>
              <a:t> T</a:t>
            </a:r>
            <a:r>
              <a:rPr lang="en-US" dirty="0"/>
              <a:t>, </a:t>
            </a:r>
            <a:r>
              <a:rPr lang="en-US" i="1" dirty="0"/>
              <a:t>L</a:t>
            </a:r>
            <a:r>
              <a:rPr lang="en-US" dirty="0"/>
              <a:t> and </a:t>
            </a:r>
            <a:r>
              <a:rPr lang="en-US" i="1" dirty="0"/>
              <a:t>U</a:t>
            </a:r>
            <a:endParaRPr lang="en-US" dirty="0"/>
          </a:p>
          <a:p>
            <a:pPr lvl="1"/>
            <a:r>
              <a:rPr lang="en-US" dirty="0"/>
              <a:t>This describes an algorithm</a:t>
            </a:r>
          </a:p>
          <a:p>
            <a:pPr lvl="2"/>
            <a:r>
              <a:rPr lang="en-US" dirty="0"/>
              <a:t>You may still wonder whether or not this algorithm actually does find this matrix decomposition</a:t>
            </a:r>
          </a:p>
          <a:p>
            <a:pPr lvl="2"/>
            <a:r>
              <a:rPr lang="en-US" dirty="0"/>
              <a:t>For example,</a:t>
            </a:r>
            <a:br>
              <a:rPr lang="en-US" dirty="0"/>
            </a:br>
            <a:r>
              <a:rPr lang="en-US" dirty="0"/>
              <a:t>   why do we only swap the rows of the off-diagonal entries of </a:t>
            </a:r>
            <a:r>
              <a:rPr lang="en-US" i="1" dirty="0"/>
              <a:t>L</a:t>
            </a:r>
            <a:r>
              <a:rPr lang="en-US" dirty="0"/>
              <a:t>?</a:t>
            </a:r>
          </a:p>
        </p:txBody>
      </p:sp>
      <p:sp>
        <p:nvSpPr>
          <p:cNvPr id="4" name="Footer Placeholder 3">
            <a:extLst>
              <a:ext uri="{FF2B5EF4-FFF2-40B4-BE49-F238E27FC236}">
                <a16:creationId xmlns:a16="http://schemas.microsoft.com/office/drawing/2014/main" id="{32D8CB13-5C04-4A0F-AEF5-233318D3D309}"/>
              </a:ext>
            </a:extLst>
          </p:cNvPr>
          <p:cNvSpPr>
            <a:spLocks noGrp="1"/>
          </p:cNvSpPr>
          <p:nvPr>
            <p:ph type="ftr" sz="quarter" idx="11"/>
          </p:nvPr>
        </p:nvSpPr>
        <p:spPr/>
        <p:txBody>
          <a:bodyPr/>
          <a:lstStyle/>
          <a:p>
            <a:r>
              <a:rPr lang="en-US"/>
              <a:t>The PLU decomposition</a:t>
            </a:r>
            <a:endParaRPr lang="en-CA" dirty="0"/>
          </a:p>
        </p:txBody>
      </p:sp>
      <p:sp>
        <p:nvSpPr>
          <p:cNvPr id="5" name="Slide Number Placeholder 4">
            <a:extLst>
              <a:ext uri="{FF2B5EF4-FFF2-40B4-BE49-F238E27FC236}">
                <a16:creationId xmlns:a16="http://schemas.microsoft.com/office/drawing/2014/main" id="{81D1E242-65B6-4A6F-A007-7E66E606E912}"/>
              </a:ext>
            </a:extLst>
          </p:cNvPr>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a:extLst>
              <a:ext uri="{FF2B5EF4-FFF2-40B4-BE49-F238E27FC236}">
                <a16:creationId xmlns:a16="http://schemas.microsoft.com/office/drawing/2014/main" id="{07905B5D-E9F8-4560-B08F-691C6DC2CB6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77482589"/>
      </p:ext>
    </p:extLst>
  </p:cSld>
  <p:clrMapOvr>
    <a:masterClrMapping/>
  </p:clrMapOvr>
  <mc:AlternateContent xmlns:mc="http://schemas.openxmlformats.org/markup-compatibility/2006">
    <mc:Choice xmlns:p14="http://schemas.microsoft.com/office/powerpoint/2010/main" Requires="p14">
      <p:transition spd="slow" p14:dur="2000" advTm="84764"/>
    </mc:Choice>
    <mc:Fallback>
      <p:transition spd="slow" advTm="84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To demonstrate this algorithm works,</a:t>
            </a:r>
            <a:br>
              <a:rPr lang="en-US" dirty="0"/>
            </a:br>
            <a:r>
              <a:rPr lang="en-US" dirty="0"/>
              <a:t>	we will apply it to the following 4 </a:t>
            </a:r>
            <a:r>
              <a:rPr lang="en-US" dirty="0">
                <a:latin typeface="Times New Roman" panose="02020603050405020304" pitchFamily="18" charset="0"/>
              </a:rPr>
              <a:t>×</a:t>
            </a:r>
            <a:r>
              <a:rPr lang="en-US" dirty="0"/>
              <a:t> 5 matrix</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28</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3439193846"/>
              </p:ext>
            </p:extLst>
          </p:nvPr>
        </p:nvGraphicFramePr>
        <p:xfrm>
          <a:off x="2355056" y="2678113"/>
          <a:ext cx="4433888" cy="1762125"/>
        </p:xfrm>
        <a:graphic>
          <a:graphicData uri="http://schemas.openxmlformats.org/presentationml/2006/ole">
            <mc:AlternateContent xmlns:mc="http://schemas.openxmlformats.org/markup-compatibility/2006">
              <mc:Choice xmlns:v="urn:schemas-microsoft-com:vml" Requires="v">
                <p:oleObj name="Equation" r:id="rId5" imgW="2298600" imgH="914400" progId="Equation.DSMT4">
                  <p:embed/>
                </p:oleObj>
              </mc:Choice>
              <mc:Fallback>
                <p:oleObj name="Equation" r:id="rId5" imgW="2298600" imgH="914400" progId="Equation.DSMT4">
                  <p:embed/>
                  <p:pic>
                    <p:nvPicPr>
                      <p:cNvPr id="6" name="Object 5">
                        <a:extLst>
                          <a:ext uri="{FF2B5EF4-FFF2-40B4-BE49-F238E27FC236}">
                            <a16:creationId xmlns:a16="http://schemas.microsoft.com/office/drawing/2014/main" id="{81A09DD8-7ED3-46C8-90A3-1C56AB18E741}"/>
                          </a:ext>
                        </a:extLst>
                      </p:cNvPr>
                      <p:cNvPicPr/>
                      <p:nvPr/>
                    </p:nvPicPr>
                    <p:blipFill>
                      <a:blip r:embed="rId6"/>
                      <a:stretch>
                        <a:fillRect/>
                      </a:stretch>
                    </p:blipFill>
                    <p:spPr>
                      <a:xfrm>
                        <a:off x="2355056" y="2678113"/>
                        <a:ext cx="4433888" cy="176212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12E8FF9A-D703-4354-AA0B-5717ADE7F81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72626247"/>
      </p:ext>
    </p:extLst>
  </p:cSld>
  <p:clrMapOvr>
    <a:masterClrMapping/>
  </p:clrMapOvr>
  <mc:AlternateContent xmlns:mc="http://schemas.openxmlformats.org/markup-compatibility/2006">
    <mc:Choice xmlns:p14="http://schemas.microsoft.com/office/powerpoint/2010/main" Requires="p14">
      <p:transition spd="slow" p14:dur="2000" advTm="21349"/>
    </mc:Choice>
    <mc:Fallback>
      <p:transition spd="slow" advTm="2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start with our three candidate matrices:</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29</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2798531233"/>
              </p:ext>
            </p:extLst>
          </p:nvPr>
        </p:nvGraphicFramePr>
        <p:xfrm>
          <a:off x="1821038" y="4455760"/>
          <a:ext cx="4457700" cy="1762125"/>
        </p:xfrm>
        <a:graphic>
          <a:graphicData uri="http://schemas.openxmlformats.org/presentationml/2006/ole">
            <mc:AlternateContent xmlns:mc="http://schemas.openxmlformats.org/markup-compatibility/2006">
              <mc:Choice xmlns:v="urn:schemas-microsoft-com:vml" Requires="v">
                <p:oleObj name="Equation" r:id="rId5" imgW="2311200" imgH="914400" progId="Equation.DSMT4">
                  <p:embed/>
                </p:oleObj>
              </mc:Choice>
              <mc:Fallback>
                <p:oleObj name="Equation" r:id="rId5" imgW="23112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1038" y="4455760"/>
                        <a:ext cx="4457700"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3651560079"/>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2589883848"/>
              </p:ext>
            </p:extLst>
          </p:nvPr>
        </p:nvGraphicFramePr>
        <p:xfrm>
          <a:off x="4797780" y="2469974"/>
          <a:ext cx="2571750" cy="1762125"/>
        </p:xfrm>
        <a:graphic>
          <a:graphicData uri="http://schemas.openxmlformats.org/presentationml/2006/ole">
            <mc:AlternateContent xmlns:mc="http://schemas.openxmlformats.org/markup-compatibility/2006">
              <mc:Choice xmlns:v="urn:schemas-microsoft-com:vml" Requires="v">
                <p:oleObj name="Equation" r:id="rId9" imgW="1333440" imgH="914400" progId="Equation.DSMT4">
                  <p:embed/>
                </p:oleObj>
              </mc:Choice>
              <mc:Fallback>
                <p:oleObj name="Equation" r:id="rId9" imgW="133344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10"/>
                      <a:stretch>
                        <a:fillRect/>
                      </a:stretch>
                    </p:blipFill>
                    <p:spPr>
                      <a:xfrm>
                        <a:off x="4797780" y="2469974"/>
                        <a:ext cx="2571750" cy="176212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57818449-4CBA-42E7-B612-EB43952F65E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34465386"/>
      </p:ext>
    </p:extLst>
  </p:cSld>
  <p:clrMapOvr>
    <a:masterClrMapping/>
  </p:clrMapOvr>
  <mc:AlternateContent xmlns:mc="http://schemas.openxmlformats.org/markup-compatibility/2006">
    <mc:Choice xmlns:p14="http://schemas.microsoft.com/office/powerpoint/2010/main" Requires="p14">
      <p:transition spd="slow" p14:dur="2000" advTm="21605"/>
    </mc:Choice>
    <mc:Fallback>
      <p:transition spd="slow" advTm="21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Naming</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This algorithm is normally called the </a:t>
            </a:r>
            <a:r>
              <a:rPr lang="en-US" i="1" dirty="0"/>
              <a:t>LU </a:t>
            </a:r>
            <a:r>
              <a:rPr lang="en-US" dirty="0"/>
              <a:t>decomposition</a:t>
            </a:r>
          </a:p>
          <a:p>
            <a:pPr lvl="1"/>
            <a:r>
              <a:rPr lang="en-US" dirty="0"/>
              <a:t>In this course, I describe this as the </a:t>
            </a:r>
            <a:r>
              <a:rPr lang="en-US" i="1" dirty="0"/>
              <a:t>PLU</a:t>
            </a:r>
            <a:r>
              <a:rPr lang="en-US" dirty="0"/>
              <a:t> decomposition</a:t>
            </a:r>
          </a:p>
          <a:p>
            <a:pPr lvl="1"/>
            <a:r>
              <a:rPr lang="en-US" dirty="0"/>
              <a:t>This emphasizes that the matrix is decomposed into three separate matrices</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10" name="Audio 9">
            <a:hlinkClick r:id="" action="ppaction://media"/>
            <a:extLst>
              <a:ext uri="{FF2B5EF4-FFF2-40B4-BE49-F238E27FC236}">
                <a16:creationId xmlns:a16="http://schemas.microsoft.com/office/drawing/2014/main" id="{D8BC395D-96E6-4DE1-BE4F-19049A6404A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6252453"/>
      </p:ext>
    </p:extLst>
  </p:cSld>
  <p:clrMapOvr>
    <a:masterClrMapping/>
  </p:clrMapOvr>
  <mc:AlternateContent xmlns:mc="http://schemas.openxmlformats.org/markup-compatibility/2006">
    <mc:Choice xmlns:p14="http://schemas.microsoft.com/office/powerpoint/2010/main" Requires="p14">
      <p:transition spd="slow" p14:dur="2000" advTm="27061"/>
    </mc:Choice>
    <mc:Fallback>
      <p:transition spd="slow" advTm="2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1:</a:t>
            </a:r>
          </a:p>
          <a:p>
            <a:pPr lvl="1"/>
            <a:r>
              <a:rPr lang="en-US" dirty="0"/>
              <a:t>Swap Row 1 and Row 4 of all three matrices</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30</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nvGraphicFramePr>
        <p:xfrm>
          <a:off x="1821038" y="4455760"/>
          <a:ext cx="4457700" cy="1762125"/>
        </p:xfrm>
        <a:graphic>
          <a:graphicData uri="http://schemas.openxmlformats.org/presentationml/2006/ole">
            <mc:AlternateContent xmlns:mc="http://schemas.openxmlformats.org/markup-compatibility/2006">
              <mc:Choice xmlns:v="urn:schemas-microsoft-com:vml" Requires="v">
                <p:oleObj name="Equation" r:id="rId5" imgW="2311200" imgH="914400" progId="Equation.DSMT4">
                  <p:embed/>
                </p:oleObj>
              </mc:Choice>
              <mc:Fallback>
                <p:oleObj name="Equation" r:id="rId5" imgW="23112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1038" y="4455760"/>
                        <a:ext cx="4457700"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1347088421"/>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1052569360"/>
              </p:ext>
            </p:extLst>
          </p:nvPr>
        </p:nvGraphicFramePr>
        <p:xfrm>
          <a:off x="4797780" y="2469974"/>
          <a:ext cx="2571750" cy="1762125"/>
        </p:xfrm>
        <a:graphic>
          <a:graphicData uri="http://schemas.openxmlformats.org/presentationml/2006/ole">
            <mc:AlternateContent xmlns:mc="http://schemas.openxmlformats.org/markup-compatibility/2006">
              <mc:Choice xmlns:v="urn:schemas-microsoft-com:vml" Requires="v">
                <p:oleObj name="Equation" r:id="rId9" imgW="1333440" imgH="914400" progId="Equation.DSMT4">
                  <p:embed/>
                </p:oleObj>
              </mc:Choice>
              <mc:Fallback>
                <p:oleObj name="Equation" r:id="rId9" imgW="133344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7780" y="2469974"/>
                        <a:ext cx="2571750" cy="1762125"/>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A56F400A-272B-41C6-BAD6-A00FE81A965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00741009"/>
      </p:ext>
    </p:extLst>
  </p:cSld>
  <p:clrMapOvr>
    <a:masterClrMapping/>
  </p:clrMapOvr>
  <mc:AlternateContent xmlns:mc="http://schemas.openxmlformats.org/markup-compatibility/2006">
    <mc:Choice xmlns:p14="http://schemas.microsoft.com/office/powerpoint/2010/main" Requires="p14">
      <p:transition spd="slow" p14:dur="2000" advTm="17518"/>
    </mc:Choice>
    <mc:Fallback>
      <p:transition spd="slow" advTm="17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1:</a:t>
            </a:r>
          </a:p>
          <a:p>
            <a:pPr lvl="1"/>
            <a:r>
              <a:rPr lang="en-US" dirty="0"/>
              <a:t>Swap Row 1 and Row 4 of all three matrices</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31</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3515249951"/>
              </p:ext>
            </p:extLst>
          </p:nvPr>
        </p:nvGraphicFramePr>
        <p:xfrm>
          <a:off x="1821038" y="4455760"/>
          <a:ext cx="4457700" cy="1762125"/>
        </p:xfrm>
        <a:graphic>
          <a:graphicData uri="http://schemas.openxmlformats.org/presentationml/2006/ole">
            <mc:AlternateContent xmlns:mc="http://schemas.openxmlformats.org/markup-compatibility/2006">
              <mc:Choice xmlns:v="urn:schemas-microsoft-com:vml" Requires="v">
                <p:oleObj name="Equation" r:id="rId5" imgW="2311200" imgH="914400" progId="Equation.DSMT4">
                  <p:embed/>
                </p:oleObj>
              </mc:Choice>
              <mc:Fallback>
                <p:oleObj name="Equation" r:id="rId5" imgW="23112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1038" y="4455760"/>
                        <a:ext cx="4457700"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2664723756"/>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1819712575"/>
              </p:ext>
            </p:extLst>
          </p:nvPr>
        </p:nvGraphicFramePr>
        <p:xfrm>
          <a:off x="4797780" y="2469974"/>
          <a:ext cx="2571750" cy="1762125"/>
        </p:xfrm>
        <a:graphic>
          <a:graphicData uri="http://schemas.openxmlformats.org/presentationml/2006/ole">
            <mc:AlternateContent xmlns:mc="http://schemas.openxmlformats.org/markup-compatibility/2006">
              <mc:Choice xmlns:v="urn:schemas-microsoft-com:vml" Requires="v">
                <p:oleObj name="Equation" r:id="rId9" imgW="1333440" imgH="914400" progId="Equation.DSMT4">
                  <p:embed/>
                </p:oleObj>
              </mc:Choice>
              <mc:Fallback>
                <p:oleObj name="Equation" r:id="rId9" imgW="133344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7780" y="2469974"/>
                        <a:ext cx="2571750" cy="176212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AA77878A-31BA-4CA6-92B3-1B6E84544F0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75642220"/>
      </p:ext>
    </p:extLst>
  </p:cSld>
  <p:clrMapOvr>
    <a:masterClrMapping/>
  </p:clrMapOvr>
  <mc:AlternateContent xmlns:mc="http://schemas.openxmlformats.org/markup-compatibility/2006">
    <mc:Choice xmlns:p14="http://schemas.microsoft.com/office/powerpoint/2010/main" Requires="p14">
      <p:transition spd="slow" p14:dur="2000" advTm="11295"/>
    </mc:Choice>
    <mc:Fallback>
      <p:transition spd="slow" advTm="1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1:</a:t>
            </a:r>
          </a:p>
          <a:p>
            <a:pPr lvl="1"/>
            <a:r>
              <a:rPr lang="en-US" dirty="0"/>
              <a:t>Add </a:t>
            </a:r>
            <a:r>
              <a:rPr lang="en-US" dirty="0">
                <a:latin typeface="Times New Roman" panose="02020603050405020304" pitchFamily="18" charset="0"/>
              </a:rPr>
              <a:t>0.1</a:t>
            </a:r>
            <a:r>
              <a:rPr lang="en-US" dirty="0"/>
              <a:t> times Row 1 onto Row 2</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32</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157013735"/>
              </p:ext>
            </p:extLst>
          </p:nvPr>
        </p:nvGraphicFramePr>
        <p:xfrm>
          <a:off x="1821038" y="4455760"/>
          <a:ext cx="4457700" cy="1762125"/>
        </p:xfrm>
        <a:graphic>
          <a:graphicData uri="http://schemas.openxmlformats.org/presentationml/2006/ole">
            <mc:AlternateContent xmlns:mc="http://schemas.openxmlformats.org/markup-compatibility/2006">
              <mc:Choice xmlns:v="urn:schemas-microsoft-com:vml" Requires="v">
                <p:oleObj name="Equation" r:id="rId5" imgW="2311200" imgH="914400" progId="Equation.DSMT4">
                  <p:embed/>
                </p:oleObj>
              </mc:Choice>
              <mc:Fallback>
                <p:oleObj name="Equation" r:id="rId5" imgW="23112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1038" y="4455760"/>
                        <a:ext cx="4457700"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3687356681"/>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2558188401"/>
              </p:ext>
            </p:extLst>
          </p:nvPr>
        </p:nvGraphicFramePr>
        <p:xfrm>
          <a:off x="4797780" y="2469974"/>
          <a:ext cx="2571750" cy="1762125"/>
        </p:xfrm>
        <a:graphic>
          <a:graphicData uri="http://schemas.openxmlformats.org/presentationml/2006/ole">
            <mc:AlternateContent xmlns:mc="http://schemas.openxmlformats.org/markup-compatibility/2006">
              <mc:Choice xmlns:v="urn:schemas-microsoft-com:vml" Requires="v">
                <p:oleObj name="Equation" r:id="rId9" imgW="1333440" imgH="914400" progId="Equation.DSMT4">
                  <p:embed/>
                </p:oleObj>
              </mc:Choice>
              <mc:Fallback>
                <p:oleObj name="Equation" r:id="rId9" imgW="133344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7780" y="2469974"/>
                        <a:ext cx="2571750" cy="176212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8E4823D8-4CCF-4781-B116-7F1253040DC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01980740"/>
      </p:ext>
    </p:extLst>
  </p:cSld>
  <p:clrMapOvr>
    <a:masterClrMapping/>
  </p:clrMapOvr>
  <mc:AlternateContent xmlns:mc="http://schemas.openxmlformats.org/markup-compatibility/2006">
    <mc:Choice xmlns:p14="http://schemas.microsoft.com/office/powerpoint/2010/main" Requires="p14">
      <p:transition spd="slow" p14:dur="2000" advTm="15358"/>
    </mc:Choice>
    <mc:Fallback>
      <p:transition spd="slow" advTm="15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1:</a:t>
            </a:r>
          </a:p>
          <a:p>
            <a:pPr lvl="1"/>
            <a:r>
              <a:rPr lang="en-US" dirty="0"/>
              <a:t>Add </a:t>
            </a:r>
            <a:r>
              <a:rPr lang="en-US" dirty="0">
                <a:latin typeface="Times New Roman" panose="02020603050405020304" pitchFamily="18" charset="0"/>
              </a:rPr>
              <a:t>0.1</a:t>
            </a:r>
            <a:r>
              <a:rPr lang="en-US" dirty="0"/>
              <a:t> times Row 1 onto Row 2</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33</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861700526"/>
              </p:ext>
            </p:extLst>
          </p:nvPr>
        </p:nvGraphicFramePr>
        <p:xfrm>
          <a:off x="1821038" y="4455760"/>
          <a:ext cx="4457700" cy="1762125"/>
        </p:xfrm>
        <a:graphic>
          <a:graphicData uri="http://schemas.openxmlformats.org/presentationml/2006/ole">
            <mc:AlternateContent xmlns:mc="http://schemas.openxmlformats.org/markup-compatibility/2006">
              <mc:Choice xmlns:v="urn:schemas-microsoft-com:vml" Requires="v">
                <p:oleObj name="Equation" r:id="rId5" imgW="2311200" imgH="914400" progId="Equation.DSMT4">
                  <p:embed/>
                </p:oleObj>
              </mc:Choice>
              <mc:Fallback>
                <p:oleObj name="Equation" r:id="rId5" imgW="23112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1038" y="4455760"/>
                        <a:ext cx="4457700"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346208446"/>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2904744778"/>
              </p:ext>
            </p:extLst>
          </p:nvPr>
        </p:nvGraphicFramePr>
        <p:xfrm>
          <a:off x="4796545" y="2470328"/>
          <a:ext cx="2867025" cy="1762125"/>
        </p:xfrm>
        <a:graphic>
          <a:graphicData uri="http://schemas.openxmlformats.org/presentationml/2006/ole">
            <mc:AlternateContent xmlns:mc="http://schemas.openxmlformats.org/markup-compatibility/2006">
              <mc:Choice xmlns:v="urn:schemas-microsoft-com:vml" Requires="v">
                <p:oleObj name="Equation" r:id="rId9" imgW="1485720" imgH="914400" progId="Equation.DSMT4">
                  <p:embed/>
                </p:oleObj>
              </mc:Choice>
              <mc:Fallback>
                <p:oleObj name="Equation" r:id="rId9" imgW="148572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6545" y="2470328"/>
                        <a:ext cx="2867025" cy="176212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B30A7DB4-4EB4-49DD-8C03-B0EEE2CF6EA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84055621"/>
      </p:ext>
    </p:extLst>
  </p:cSld>
  <p:clrMapOvr>
    <a:masterClrMapping/>
  </p:clrMapOvr>
  <mc:AlternateContent xmlns:mc="http://schemas.openxmlformats.org/markup-compatibility/2006">
    <mc:Choice xmlns:p14="http://schemas.microsoft.com/office/powerpoint/2010/main" Requires="p14">
      <p:transition spd="slow" p14:dur="2000" advTm="2587"/>
    </mc:Choice>
    <mc:Fallback>
      <p:transition spd="slow" advTm="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1:</a:t>
            </a:r>
          </a:p>
          <a:p>
            <a:pPr lvl="1"/>
            <a:r>
              <a:rPr lang="en-US" dirty="0"/>
              <a:t>Add </a:t>
            </a:r>
            <a:r>
              <a:rPr lang="en-US" dirty="0">
                <a:latin typeface="Times New Roman" panose="02020603050405020304" pitchFamily="18" charset="0"/>
              </a:rPr>
              <a:t>0.4</a:t>
            </a:r>
            <a:r>
              <a:rPr lang="en-US" dirty="0"/>
              <a:t> times Row 1 onto Row 3</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34</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nvGraphicFramePr>
        <p:xfrm>
          <a:off x="1821038" y="4455760"/>
          <a:ext cx="4457700" cy="1762125"/>
        </p:xfrm>
        <a:graphic>
          <a:graphicData uri="http://schemas.openxmlformats.org/presentationml/2006/ole">
            <mc:AlternateContent xmlns:mc="http://schemas.openxmlformats.org/markup-compatibility/2006">
              <mc:Choice xmlns:v="urn:schemas-microsoft-com:vml" Requires="v">
                <p:oleObj name="Equation" r:id="rId5" imgW="2311200" imgH="914400" progId="Equation.DSMT4">
                  <p:embed/>
                </p:oleObj>
              </mc:Choice>
              <mc:Fallback>
                <p:oleObj name="Equation" r:id="rId5" imgW="23112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1038" y="4455760"/>
                        <a:ext cx="4457700"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3670494458"/>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3899156520"/>
              </p:ext>
            </p:extLst>
          </p:nvPr>
        </p:nvGraphicFramePr>
        <p:xfrm>
          <a:off x="4796545" y="2470328"/>
          <a:ext cx="2867025" cy="1762125"/>
        </p:xfrm>
        <a:graphic>
          <a:graphicData uri="http://schemas.openxmlformats.org/presentationml/2006/ole">
            <mc:AlternateContent xmlns:mc="http://schemas.openxmlformats.org/markup-compatibility/2006">
              <mc:Choice xmlns:v="urn:schemas-microsoft-com:vml" Requires="v">
                <p:oleObj name="Equation" r:id="rId9" imgW="1485720" imgH="914400" progId="Equation.DSMT4">
                  <p:embed/>
                </p:oleObj>
              </mc:Choice>
              <mc:Fallback>
                <p:oleObj name="Equation" r:id="rId9" imgW="148572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6545" y="2470328"/>
                        <a:ext cx="2867025"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5BEF366-E13D-4209-BC27-7C3B14CF29F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6611376"/>
      </p:ext>
    </p:extLst>
  </p:cSld>
  <p:clrMapOvr>
    <a:masterClrMapping/>
  </p:clrMapOvr>
  <mc:AlternateContent xmlns:mc="http://schemas.openxmlformats.org/markup-compatibility/2006">
    <mc:Choice xmlns:p14="http://schemas.microsoft.com/office/powerpoint/2010/main" Requires="p14">
      <p:transition spd="slow" p14:dur="2000" advTm="17286"/>
    </mc:Choice>
    <mc:Fallback>
      <p:transition spd="slow" advTm="17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1:</a:t>
            </a:r>
          </a:p>
          <a:p>
            <a:pPr lvl="1"/>
            <a:r>
              <a:rPr lang="en-US" dirty="0"/>
              <a:t>Add </a:t>
            </a:r>
            <a:r>
              <a:rPr lang="en-US" dirty="0">
                <a:latin typeface="Times New Roman" panose="02020603050405020304" pitchFamily="18" charset="0"/>
              </a:rPr>
              <a:t>0.4</a:t>
            </a:r>
            <a:r>
              <a:rPr lang="en-US" dirty="0"/>
              <a:t> times Row 1 onto Row 3</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35</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599899174"/>
              </p:ext>
            </p:extLst>
          </p:nvPr>
        </p:nvGraphicFramePr>
        <p:xfrm>
          <a:off x="1816276" y="4456113"/>
          <a:ext cx="4286250" cy="1762125"/>
        </p:xfrm>
        <a:graphic>
          <a:graphicData uri="http://schemas.openxmlformats.org/presentationml/2006/ole">
            <mc:AlternateContent xmlns:mc="http://schemas.openxmlformats.org/markup-compatibility/2006">
              <mc:Choice xmlns:v="urn:schemas-microsoft-com:vml" Requires="v">
                <p:oleObj name="Equation" r:id="rId5" imgW="2222280" imgH="914400" progId="Equation.DSMT4">
                  <p:embed/>
                </p:oleObj>
              </mc:Choice>
              <mc:Fallback>
                <p:oleObj name="Equation" r:id="rId5" imgW="222228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16276" y="4456113"/>
                        <a:ext cx="4286250"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2232158784"/>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3539066896"/>
              </p:ext>
            </p:extLst>
          </p:nvPr>
        </p:nvGraphicFramePr>
        <p:xfrm>
          <a:off x="4796014" y="2470328"/>
          <a:ext cx="2890838" cy="1762125"/>
        </p:xfrm>
        <a:graphic>
          <a:graphicData uri="http://schemas.openxmlformats.org/presentationml/2006/ole">
            <mc:AlternateContent xmlns:mc="http://schemas.openxmlformats.org/markup-compatibility/2006">
              <mc:Choice xmlns:v="urn:schemas-microsoft-com:vml" Requires="v">
                <p:oleObj name="Equation" r:id="rId9" imgW="1498320" imgH="914400" progId="Equation.DSMT4">
                  <p:embed/>
                </p:oleObj>
              </mc:Choice>
              <mc:Fallback>
                <p:oleObj name="Equation" r:id="rId9" imgW="149832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6014" y="2470328"/>
                        <a:ext cx="2890838"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538C96F7-D2A7-4FCE-AFEA-29F2580D7B7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2129003"/>
      </p:ext>
    </p:extLst>
  </p:cSld>
  <p:clrMapOvr>
    <a:masterClrMapping/>
  </p:clrMapOvr>
  <mc:AlternateContent xmlns:mc="http://schemas.openxmlformats.org/markup-compatibility/2006">
    <mc:Choice xmlns:p14="http://schemas.microsoft.com/office/powerpoint/2010/main" Requires="p14">
      <p:transition spd="slow" p14:dur="2000" advTm="4212"/>
    </mc:Choice>
    <mc:Fallback>
      <p:transition spd="slow" advTm="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1:</a:t>
            </a:r>
          </a:p>
          <a:p>
            <a:pPr lvl="1"/>
            <a:r>
              <a:rPr lang="en-US" dirty="0"/>
              <a:t>Add </a:t>
            </a:r>
            <a:r>
              <a:rPr lang="en-US" dirty="0">
                <a:latin typeface="Times New Roman" panose="02020603050405020304" pitchFamily="18" charset="0"/>
              </a:rPr>
              <a:t>–0.8</a:t>
            </a:r>
            <a:r>
              <a:rPr lang="en-US" dirty="0"/>
              <a:t> times Row 1 onto Row 4</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36</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3216945076"/>
              </p:ext>
            </p:extLst>
          </p:nvPr>
        </p:nvGraphicFramePr>
        <p:xfrm>
          <a:off x="1816276" y="4456113"/>
          <a:ext cx="4286250" cy="1762125"/>
        </p:xfrm>
        <a:graphic>
          <a:graphicData uri="http://schemas.openxmlformats.org/presentationml/2006/ole">
            <mc:AlternateContent xmlns:mc="http://schemas.openxmlformats.org/markup-compatibility/2006">
              <mc:Choice xmlns:v="urn:schemas-microsoft-com:vml" Requires="v">
                <p:oleObj name="Equation" r:id="rId5" imgW="2222280" imgH="914400" progId="Equation.DSMT4">
                  <p:embed/>
                </p:oleObj>
              </mc:Choice>
              <mc:Fallback>
                <p:oleObj name="Equation" r:id="rId5" imgW="222228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16276" y="4456113"/>
                        <a:ext cx="4286250"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3015637045"/>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1450961716"/>
              </p:ext>
            </p:extLst>
          </p:nvPr>
        </p:nvGraphicFramePr>
        <p:xfrm>
          <a:off x="4796014" y="2470328"/>
          <a:ext cx="2890838" cy="1762125"/>
        </p:xfrm>
        <a:graphic>
          <a:graphicData uri="http://schemas.openxmlformats.org/presentationml/2006/ole">
            <mc:AlternateContent xmlns:mc="http://schemas.openxmlformats.org/markup-compatibility/2006">
              <mc:Choice xmlns:v="urn:schemas-microsoft-com:vml" Requires="v">
                <p:oleObj name="Equation" r:id="rId9" imgW="1498320" imgH="914400" progId="Equation.DSMT4">
                  <p:embed/>
                </p:oleObj>
              </mc:Choice>
              <mc:Fallback>
                <p:oleObj name="Equation" r:id="rId9" imgW="149832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6014" y="2470328"/>
                        <a:ext cx="2890838"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067E6A15-F8A6-482C-918E-0ACF19D67AD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86898920"/>
      </p:ext>
    </p:extLst>
  </p:cSld>
  <p:clrMapOvr>
    <a:masterClrMapping/>
  </p:clrMapOvr>
  <mc:AlternateContent xmlns:mc="http://schemas.openxmlformats.org/markup-compatibility/2006">
    <mc:Choice xmlns:p14="http://schemas.microsoft.com/office/powerpoint/2010/main" Requires="p14">
      <p:transition spd="slow" p14:dur="2000" advTm="14638"/>
    </mc:Choice>
    <mc:Fallback>
      <p:transition spd="slow" advTm="14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1:</a:t>
            </a:r>
          </a:p>
          <a:p>
            <a:pPr lvl="1"/>
            <a:r>
              <a:rPr lang="en-US" dirty="0"/>
              <a:t>Add </a:t>
            </a:r>
            <a:r>
              <a:rPr lang="en-US" dirty="0">
                <a:latin typeface="Times New Roman" panose="02020603050405020304" pitchFamily="18" charset="0"/>
              </a:rPr>
              <a:t>–0.8</a:t>
            </a:r>
            <a:r>
              <a:rPr lang="en-US" dirty="0"/>
              <a:t> times Row 1 onto Row 4</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37</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289710835"/>
              </p:ext>
            </p:extLst>
          </p:nvPr>
        </p:nvGraphicFramePr>
        <p:xfrm>
          <a:off x="1821567" y="4456113"/>
          <a:ext cx="4138612" cy="1762125"/>
        </p:xfrm>
        <a:graphic>
          <a:graphicData uri="http://schemas.openxmlformats.org/presentationml/2006/ole">
            <mc:AlternateContent xmlns:mc="http://schemas.openxmlformats.org/markup-compatibility/2006">
              <mc:Choice xmlns:v="urn:schemas-microsoft-com:vml" Requires="v">
                <p:oleObj name="Equation" r:id="rId5" imgW="2145960" imgH="914400" progId="Equation.DSMT4">
                  <p:embed/>
                </p:oleObj>
              </mc:Choice>
              <mc:Fallback>
                <p:oleObj name="Equation" r:id="rId5" imgW="214596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1567" y="4456113"/>
                        <a:ext cx="4138612"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2564567129"/>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1438487173"/>
              </p:ext>
            </p:extLst>
          </p:nvPr>
        </p:nvGraphicFramePr>
        <p:xfrm>
          <a:off x="4796014" y="2470328"/>
          <a:ext cx="2890838" cy="1762125"/>
        </p:xfrm>
        <a:graphic>
          <a:graphicData uri="http://schemas.openxmlformats.org/presentationml/2006/ole">
            <mc:AlternateContent xmlns:mc="http://schemas.openxmlformats.org/markup-compatibility/2006">
              <mc:Choice xmlns:v="urn:schemas-microsoft-com:vml" Requires="v">
                <p:oleObj name="Equation" r:id="rId9" imgW="1498320" imgH="914400" progId="Equation.DSMT4">
                  <p:embed/>
                </p:oleObj>
              </mc:Choice>
              <mc:Fallback>
                <p:oleObj name="Equation" r:id="rId9" imgW="149832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6014" y="2470328"/>
                        <a:ext cx="2890838"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0040C63-7BC1-47FB-A75B-42E1E07BD8F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04255438"/>
      </p:ext>
    </p:extLst>
  </p:cSld>
  <p:clrMapOvr>
    <a:masterClrMapping/>
  </p:clrMapOvr>
  <mc:AlternateContent xmlns:mc="http://schemas.openxmlformats.org/markup-compatibility/2006">
    <mc:Choice xmlns:p14="http://schemas.microsoft.com/office/powerpoint/2010/main" Requires="p14">
      <p:transition spd="slow" p14:dur="2000" advTm="3701"/>
    </mc:Choice>
    <mc:Fallback>
      <p:transition spd="slow" advTm="3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2:</a:t>
            </a:r>
          </a:p>
          <a:p>
            <a:pPr lvl="1"/>
            <a:r>
              <a:rPr lang="en-US" dirty="0"/>
              <a:t>Swap Row 2 and Row 3</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38</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2606635811"/>
              </p:ext>
            </p:extLst>
          </p:nvPr>
        </p:nvGraphicFramePr>
        <p:xfrm>
          <a:off x="1821567" y="4456113"/>
          <a:ext cx="4138612" cy="1762125"/>
        </p:xfrm>
        <a:graphic>
          <a:graphicData uri="http://schemas.openxmlformats.org/presentationml/2006/ole">
            <mc:AlternateContent xmlns:mc="http://schemas.openxmlformats.org/markup-compatibility/2006">
              <mc:Choice xmlns:v="urn:schemas-microsoft-com:vml" Requires="v">
                <p:oleObj name="Equation" r:id="rId5" imgW="2145960" imgH="914400" progId="Equation.DSMT4">
                  <p:embed/>
                </p:oleObj>
              </mc:Choice>
              <mc:Fallback>
                <p:oleObj name="Equation" r:id="rId5" imgW="214596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1567" y="4456113"/>
                        <a:ext cx="4138612"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3119399411"/>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2923854439"/>
              </p:ext>
            </p:extLst>
          </p:nvPr>
        </p:nvGraphicFramePr>
        <p:xfrm>
          <a:off x="4796014" y="2470328"/>
          <a:ext cx="2890838" cy="1762125"/>
        </p:xfrm>
        <a:graphic>
          <a:graphicData uri="http://schemas.openxmlformats.org/presentationml/2006/ole">
            <mc:AlternateContent xmlns:mc="http://schemas.openxmlformats.org/markup-compatibility/2006">
              <mc:Choice xmlns:v="urn:schemas-microsoft-com:vml" Requires="v">
                <p:oleObj name="Equation" r:id="rId9" imgW="1498320" imgH="914400" progId="Equation.DSMT4">
                  <p:embed/>
                </p:oleObj>
              </mc:Choice>
              <mc:Fallback>
                <p:oleObj name="Equation" r:id="rId9" imgW="149832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6014" y="2470328"/>
                        <a:ext cx="2890838"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1F1CF19F-230A-46A2-A4C7-D8D4267EA65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42273640"/>
      </p:ext>
    </p:extLst>
  </p:cSld>
  <p:clrMapOvr>
    <a:masterClrMapping/>
  </p:clrMapOvr>
  <mc:AlternateContent xmlns:mc="http://schemas.openxmlformats.org/markup-compatibility/2006">
    <mc:Choice xmlns:p14="http://schemas.microsoft.com/office/powerpoint/2010/main" Requires="p14">
      <p:transition spd="slow" p14:dur="2000" advTm="10761"/>
    </mc:Choice>
    <mc:Fallback>
      <p:transition spd="slow" advTm="1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2:</a:t>
            </a:r>
          </a:p>
          <a:p>
            <a:pPr lvl="1"/>
            <a:r>
              <a:rPr lang="en-US" dirty="0"/>
              <a:t>Swap Row 2 and Row 3</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39</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686627926"/>
              </p:ext>
            </p:extLst>
          </p:nvPr>
        </p:nvGraphicFramePr>
        <p:xfrm>
          <a:off x="1821567" y="4456113"/>
          <a:ext cx="4138612" cy="1762125"/>
        </p:xfrm>
        <a:graphic>
          <a:graphicData uri="http://schemas.openxmlformats.org/presentationml/2006/ole">
            <mc:AlternateContent xmlns:mc="http://schemas.openxmlformats.org/markup-compatibility/2006">
              <mc:Choice xmlns:v="urn:schemas-microsoft-com:vml" Requires="v">
                <p:oleObj name="Equation" r:id="rId5" imgW="2145960" imgH="914400" progId="Equation.DSMT4">
                  <p:embed/>
                </p:oleObj>
              </mc:Choice>
              <mc:Fallback>
                <p:oleObj name="Equation" r:id="rId5" imgW="214596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1567" y="4456113"/>
                        <a:ext cx="4138612"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3154164209"/>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1434335928"/>
              </p:ext>
            </p:extLst>
          </p:nvPr>
        </p:nvGraphicFramePr>
        <p:xfrm>
          <a:off x="4796014" y="2470328"/>
          <a:ext cx="2890838" cy="1762125"/>
        </p:xfrm>
        <a:graphic>
          <a:graphicData uri="http://schemas.openxmlformats.org/presentationml/2006/ole">
            <mc:AlternateContent xmlns:mc="http://schemas.openxmlformats.org/markup-compatibility/2006">
              <mc:Choice xmlns:v="urn:schemas-microsoft-com:vml" Requires="v">
                <p:oleObj name="Equation" r:id="rId9" imgW="1498320" imgH="914400" progId="Equation.DSMT4">
                  <p:embed/>
                </p:oleObj>
              </mc:Choice>
              <mc:Fallback>
                <p:oleObj name="Equation" r:id="rId9" imgW="149832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6014" y="2470328"/>
                        <a:ext cx="2890838"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52E12272-AD28-4E23-B863-9A4D3755CF7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20399322"/>
      </p:ext>
    </p:extLst>
  </p:cSld>
  <p:clrMapOvr>
    <a:masterClrMapping/>
  </p:clrMapOvr>
  <mc:AlternateContent xmlns:mc="http://schemas.openxmlformats.org/markup-compatibility/2006">
    <mc:Choice xmlns:p14="http://schemas.microsoft.com/office/powerpoint/2010/main" Requires="p14">
      <p:transition spd="slow" p14:dur="2000" advTm="8253"/>
    </mc:Choice>
    <mc:Fallback>
      <p:transition spd="slow" advTm="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a:t>
            </a:r>
            <a:r>
              <a:rPr lang="en-US" i="1" dirty="0"/>
              <a:t>PLU</a:t>
            </a:r>
            <a:r>
              <a:rPr lang="en-US" dirty="0"/>
              <a:t> decomposition says that every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a:t>
            </a:r>
            <a:r>
              <a:rPr lang="en-US" dirty="0"/>
              <a:t>can be written as the product</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PLU</a:t>
            </a:r>
            <a:r>
              <a:rPr lang="en-US" dirty="0">
                <a:latin typeface="Times New Roman" panose="02020603050405020304" pitchFamily="18" charset="0"/>
              </a:rPr>
              <a:t> </a:t>
            </a:r>
            <a:r>
              <a:rPr lang="en-US" dirty="0"/>
              <a:t>where:</a:t>
            </a:r>
          </a:p>
          <a:p>
            <a:pPr lvl="1"/>
            <a:r>
              <a:rPr lang="en-US" i="1" dirty="0">
                <a:latin typeface="Times New Roman" panose="02020603050405020304" pitchFamily="18" charset="0"/>
              </a:rPr>
              <a:t>P</a:t>
            </a:r>
            <a:r>
              <a:rPr lang="en-US" dirty="0">
                <a:latin typeface="Times New Roman" panose="02020603050405020304" pitchFamily="18" charset="0"/>
              </a:rPr>
              <a:t> </a:t>
            </a:r>
            <a:r>
              <a:rPr lang="en-US" dirty="0"/>
              <a:t>is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m</a:t>
            </a:r>
            <a:r>
              <a:rPr lang="en-US" dirty="0"/>
              <a:t> permutation matrix</a:t>
            </a:r>
          </a:p>
          <a:p>
            <a:pPr lvl="1"/>
            <a:r>
              <a:rPr lang="en-US" i="1" dirty="0">
                <a:latin typeface="Times New Roman" panose="02020603050405020304" pitchFamily="18" charset="0"/>
              </a:rPr>
              <a:t>L</a:t>
            </a:r>
            <a:r>
              <a:rPr lang="en-US" dirty="0">
                <a:latin typeface="Times New Roman" panose="02020603050405020304" pitchFamily="18" charset="0"/>
              </a:rPr>
              <a:t> </a:t>
            </a:r>
            <a:r>
              <a:rPr lang="en-US" dirty="0"/>
              <a:t>is a lower-triangular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m</a:t>
            </a:r>
            <a:r>
              <a:rPr lang="en-US" dirty="0"/>
              <a:t> matrix with all ones on the diagonal</a:t>
            </a:r>
          </a:p>
          <a:p>
            <a:pPr lvl="1"/>
            <a:r>
              <a:rPr lang="en-US" i="1" dirty="0">
                <a:latin typeface="Times New Roman" panose="02020603050405020304" pitchFamily="18" charset="0"/>
              </a:rPr>
              <a:t>U</a:t>
            </a:r>
            <a:r>
              <a:rPr lang="en-US" dirty="0">
                <a:latin typeface="Times New Roman" panose="02020603050405020304" pitchFamily="18" charset="0"/>
              </a:rPr>
              <a:t> </a:t>
            </a:r>
            <a:r>
              <a:rPr lang="en-US" dirty="0"/>
              <a:t>is an upper triangular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p>
          <a:p>
            <a:r>
              <a:rPr lang="en-US" dirty="0"/>
              <a:t>We will use a constructive proof:</a:t>
            </a:r>
          </a:p>
          <a:p>
            <a:pPr lvl="1"/>
            <a:r>
              <a:rPr lang="en-US" dirty="0"/>
              <a:t>We will begin with an arbitrary matrix and demonstrate that we can determine these three matrices</a:t>
            </a:r>
          </a:p>
          <a:p>
            <a:r>
              <a:rPr lang="en-US" dirty="0"/>
              <a:t>We will use Gaussian elimination with partial pivoting to find these three matrices</a:t>
            </a:r>
          </a:p>
          <a:p>
            <a:pPr lvl="1"/>
            <a:r>
              <a:rPr lang="en-US" dirty="0"/>
              <a:t>The partial pivoting (swapping rows) produces the </a:t>
            </a:r>
            <a:r>
              <a:rPr lang="en-US" i="1" dirty="0"/>
              <a:t>P</a:t>
            </a:r>
            <a:r>
              <a:rPr lang="en-US" dirty="0"/>
              <a:t> matrix</a:t>
            </a:r>
          </a:p>
          <a:p>
            <a:pPr lvl="1"/>
            <a:r>
              <a:rPr lang="en-US" dirty="0"/>
              <a:t>If you ignore partial pivoting, the </a:t>
            </a:r>
            <a:r>
              <a:rPr lang="en-US" i="1" dirty="0"/>
              <a:t>P</a:t>
            </a:r>
            <a:r>
              <a:rPr lang="en-US" dirty="0"/>
              <a:t> matrix will be the identity matrix, but the result will generally be less accurate</a:t>
            </a:r>
          </a:p>
          <a:p>
            <a:pPr marL="457200" lvl="1" indent="0">
              <a:buNone/>
            </a:pPr>
            <a:endParaRPr lang="en-US" dirty="0"/>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pic>
        <p:nvPicPr>
          <p:cNvPr id="8" name="Audio 7">
            <a:hlinkClick r:id="" action="ppaction://media"/>
            <a:extLst>
              <a:ext uri="{FF2B5EF4-FFF2-40B4-BE49-F238E27FC236}">
                <a16:creationId xmlns:a16="http://schemas.microsoft.com/office/drawing/2014/main" id="{B4359F93-7DAF-4E1D-ABA4-9B2C3126975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8482296"/>
      </p:ext>
    </p:extLst>
  </p:cSld>
  <p:clrMapOvr>
    <a:masterClrMapping/>
  </p:clrMapOvr>
  <mc:AlternateContent xmlns:mc="http://schemas.openxmlformats.org/markup-compatibility/2006">
    <mc:Choice xmlns:p14="http://schemas.microsoft.com/office/powerpoint/2010/main" Requires="p14">
      <p:transition spd="slow" p14:dur="2000" advTm="92868"/>
    </mc:Choice>
    <mc:Fallback>
      <p:transition spd="slow" advTm="92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2:</a:t>
            </a:r>
          </a:p>
          <a:p>
            <a:pPr lvl="1"/>
            <a:r>
              <a:rPr lang="en-US" dirty="0"/>
              <a:t>Add </a:t>
            </a:r>
            <a:r>
              <a:rPr lang="en-US" dirty="0">
                <a:latin typeface="Times New Roman" panose="02020603050405020304" pitchFamily="18" charset="0"/>
              </a:rPr>
              <a:t>–0.9</a:t>
            </a:r>
            <a:r>
              <a:rPr lang="en-US" dirty="0"/>
              <a:t> times Row 2 onto Row 3</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40</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610910750"/>
              </p:ext>
            </p:extLst>
          </p:nvPr>
        </p:nvGraphicFramePr>
        <p:xfrm>
          <a:off x="1831975" y="4456113"/>
          <a:ext cx="4138613" cy="1762125"/>
        </p:xfrm>
        <a:graphic>
          <a:graphicData uri="http://schemas.openxmlformats.org/presentationml/2006/ole">
            <mc:AlternateContent xmlns:mc="http://schemas.openxmlformats.org/markup-compatibility/2006">
              <mc:Choice xmlns:v="urn:schemas-microsoft-com:vml" Requires="v">
                <p:oleObj name="Equation" r:id="rId5" imgW="2145960" imgH="914400" progId="Equation.DSMT4">
                  <p:embed/>
                </p:oleObj>
              </mc:Choice>
              <mc:Fallback>
                <p:oleObj name="Equation" r:id="rId5" imgW="214596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31975" y="4456113"/>
                        <a:ext cx="4138613"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3117509880"/>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2220220687"/>
              </p:ext>
            </p:extLst>
          </p:nvPr>
        </p:nvGraphicFramePr>
        <p:xfrm>
          <a:off x="4796014" y="2470328"/>
          <a:ext cx="2890838" cy="1762125"/>
        </p:xfrm>
        <a:graphic>
          <a:graphicData uri="http://schemas.openxmlformats.org/presentationml/2006/ole">
            <mc:AlternateContent xmlns:mc="http://schemas.openxmlformats.org/markup-compatibility/2006">
              <mc:Choice xmlns:v="urn:schemas-microsoft-com:vml" Requires="v">
                <p:oleObj name="Equation" r:id="rId9" imgW="1498320" imgH="914400" progId="Equation.DSMT4">
                  <p:embed/>
                </p:oleObj>
              </mc:Choice>
              <mc:Fallback>
                <p:oleObj name="Equation" r:id="rId9" imgW="149832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6014" y="2470328"/>
                        <a:ext cx="2890838"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CEF5CE39-8874-49F0-A971-462C1B77360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47411214"/>
      </p:ext>
    </p:extLst>
  </p:cSld>
  <p:clrMapOvr>
    <a:masterClrMapping/>
  </p:clrMapOvr>
  <mc:AlternateContent xmlns:mc="http://schemas.openxmlformats.org/markup-compatibility/2006">
    <mc:Choice xmlns:p14="http://schemas.microsoft.com/office/powerpoint/2010/main" Requires="p14">
      <p:transition spd="slow" p14:dur="2000" advTm="11527"/>
    </mc:Choice>
    <mc:Fallback>
      <p:transition spd="slow" advTm="1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2:</a:t>
            </a:r>
          </a:p>
          <a:p>
            <a:pPr lvl="1"/>
            <a:r>
              <a:rPr lang="en-US" dirty="0"/>
              <a:t>Add </a:t>
            </a:r>
            <a:r>
              <a:rPr lang="en-US" dirty="0">
                <a:latin typeface="Times New Roman" panose="02020603050405020304" pitchFamily="18" charset="0"/>
              </a:rPr>
              <a:t>–0.9</a:t>
            </a:r>
            <a:r>
              <a:rPr lang="en-US" dirty="0"/>
              <a:t> times Row 2 onto Row 3</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41</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2518303306"/>
              </p:ext>
            </p:extLst>
          </p:nvPr>
        </p:nvGraphicFramePr>
        <p:xfrm>
          <a:off x="1820863" y="4456113"/>
          <a:ext cx="4162425" cy="1762125"/>
        </p:xfrm>
        <a:graphic>
          <a:graphicData uri="http://schemas.openxmlformats.org/presentationml/2006/ole">
            <mc:AlternateContent xmlns:mc="http://schemas.openxmlformats.org/markup-compatibility/2006">
              <mc:Choice xmlns:v="urn:schemas-microsoft-com:vml" Requires="v">
                <p:oleObj name="Equation" r:id="rId5" imgW="2158920" imgH="914400" progId="Equation.DSMT4">
                  <p:embed/>
                </p:oleObj>
              </mc:Choice>
              <mc:Fallback>
                <p:oleObj name="Equation" r:id="rId5" imgW="215892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0863" y="4456113"/>
                        <a:ext cx="4162425"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1516435699"/>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3421354463"/>
              </p:ext>
            </p:extLst>
          </p:nvPr>
        </p:nvGraphicFramePr>
        <p:xfrm>
          <a:off x="4801836" y="2470328"/>
          <a:ext cx="3036887" cy="1762125"/>
        </p:xfrm>
        <a:graphic>
          <a:graphicData uri="http://schemas.openxmlformats.org/presentationml/2006/ole">
            <mc:AlternateContent xmlns:mc="http://schemas.openxmlformats.org/markup-compatibility/2006">
              <mc:Choice xmlns:v="urn:schemas-microsoft-com:vml" Requires="v">
                <p:oleObj name="Equation" r:id="rId9" imgW="1574640" imgH="914400" progId="Equation.DSMT4">
                  <p:embed/>
                </p:oleObj>
              </mc:Choice>
              <mc:Fallback>
                <p:oleObj name="Equation" r:id="rId9" imgW="157464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801836" y="2470328"/>
                        <a:ext cx="3036887"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82B15194-5359-4ADF-9D48-7924DA767E6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78050269"/>
      </p:ext>
    </p:extLst>
  </p:cSld>
  <p:clrMapOvr>
    <a:masterClrMapping/>
  </p:clrMapOvr>
  <mc:AlternateContent xmlns:mc="http://schemas.openxmlformats.org/markup-compatibility/2006">
    <mc:Choice xmlns:p14="http://schemas.microsoft.com/office/powerpoint/2010/main" Requires="p14">
      <p:transition spd="slow" p14:dur="2000" advTm="5396"/>
    </mc:Choice>
    <mc:Fallback>
      <p:transition spd="slow" advTm="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2:</a:t>
            </a:r>
          </a:p>
          <a:p>
            <a:pPr lvl="1"/>
            <a:r>
              <a:rPr lang="en-US" dirty="0"/>
              <a:t>Add </a:t>
            </a:r>
            <a:r>
              <a:rPr lang="en-US" dirty="0">
                <a:latin typeface="Times New Roman" panose="02020603050405020304" pitchFamily="18" charset="0"/>
              </a:rPr>
              <a:t>0.7</a:t>
            </a:r>
            <a:r>
              <a:rPr lang="en-US" dirty="0"/>
              <a:t> times Row 2 onto Row 4</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42</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610730930"/>
              </p:ext>
            </p:extLst>
          </p:nvPr>
        </p:nvGraphicFramePr>
        <p:xfrm>
          <a:off x="1820863" y="4456113"/>
          <a:ext cx="4162425" cy="1762125"/>
        </p:xfrm>
        <a:graphic>
          <a:graphicData uri="http://schemas.openxmlformats.org/presentationml/2006/ole">
            <mc:AlternateContent xmlns:mc="http://schemas.openxmlformats.org/markup-compatibility/2006">
              <mc:Choice xmlns:v="urn:schemas-microsoft-com:vml" Requires="v">
                <p:oleObj name="Equation" r:id="rId5" imgW="2158920" imgH="914400" progId="Equation.DSMT4">
                  <p:embed/>
                </p:oleObj>
              </mc:Choice>
              <mc:Fallback>
                <p:oleObj name="Equation" r:id="rId5" imgW="215892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0863" y="4456113"/>
                        <a:ext cx="4162425"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2081393549"/>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1486712182"/>
              </p:ext>
            </p:extLst>
          </p:nvPr>
        </p:nvGraphicFramePr>
        <p:xfrm>
          <a:off x="4801836" y="2470328"/>
          <a:ext cx="3036887" cy="1762125"/>
        </p:xfrm>
        <a:graphic>
          <a:graphicData uri="http://schemas.openxmlformats.org/presentationml/2006/ole">
            <mc:AlternateContent xmlns:mc="http://schemas.openxmlformats.org/markup-compatibility/2006">
              <mc:Choice xmlns:v="urn:schemas-microsoft-com:vml" Requires="v">
                <p:oleObj name="Equation" r:id="rId9" imgW="1574640" imgH="914400" progId="Equation.DSMT4">
                  <p:embed/>
                </p:oleObj>
              </mc:Choice>
              <mc:Fallback>
                <p:oleObj name="Equation" r:id="rId9" imgW="157464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801836" y="2470328"/>
                        <a:ext cx="3036887"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7FC7518B-F786-4D9C-BE59-D4B573DB3D5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0506382"/>
      </p:ext>
    </p:extLst>
  </p:cSld>
  <p:clrMapOvr>
    <a:masterClrMapping/>
  </p:clrMapOvr>
  <mc:AlternateContent xmlns:mc="http://schemas.openxmlformats.org/markup-compatibility/2006">
    <mc:Choice xmlns:p14="http://schemas.microsoft.com/office/powerpoint/2010/main" Requires="p14">
      <p:transition spd="slow" p14:dur="2000" advTm="8810"/>
    </mc:Choice>
    <mc:Fallback>
      <p:transition spd="slow" advTm="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2:</a:t>
            </a:r>
          </a:p>
          <a:p>
            <a:pPr lvl="1"/>
            <a:r>
              <a:rPr lang="en-US" dirty="0"/>
              <a:t>Add </a:t>
            </a:r>
            <a:r>
              <a:rPr lang="en-US" dirty="0">
                <a:latin typeface="Times New Roman" panose="02020603050405020304" pitchFamily="18" charset="0"/>
              </a:rPr>
              <a:t>0.7</a:t>
            </a:r>
            <a:r>
              <a:rPr lang="en-US" dirty="0"/>
              <a:t> times Row 2 onto Row 4</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43</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4012881524"/>
              </p:ext>
            </p:extLst>
          </p:nvPr>
        </p:nvGraphicFramePr>
        <p:xfrm>
          <a:off x="1816276" y="4456113"/>
          <a:ext cx="3990975" cy="1762125"/>
        </p:xfrm>
        <a:graphic>
          <a:graphicData uri="http://schemas.openxmlformats.org/presentationml/2006/ole">
            <mc:AlternateContent xmlns:mc="http://schemas.openxmlformats.org/markup-compatibility/2006">
              <mc:Choice xmlns:v="urn:schemas-microsoft-com:vml" Requires="v">
                <p:oleObj name="Equation" r:id="rId5" imgW="2070000" imgH="914400" progId="Equation.DSMT4">
                  <p:embed/>
                </p:oleObj>
              </mc:Choice>
              <mc:Fallback>
                <p:oleObj name="Equation" r:id="rId5" imgW="20700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16276" y="4456113"/>
                        <a:ext cx="3990975"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1179989055"/>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3576055906"/>
              </p:ext>
            </p:extLst>
          </p:nvPr>
        </p:nvGraphicFramePr>
        <p:xfrm>
          <a:off x="4795486" y="2470328"/>
          <a:ext cx="3208337" cy="1762125"/>
        </p:xfrm>
        <a:graphic>
          <a:graphicData uri="http://schemas.openxmlformats.org/presentationml/2006/ole">
            <mc:AlternateContent xmlns:mc="http://schemas.openxmlformats.org/markup-compatibility/2006">
              <mc:Choice xmlns:v="urn:schemas-microsoft-com:vml" Requires="v">
                <p:oleObj name="Equation" r:id="rId9" imgW="1663560" imgH="914400" progId="Equation.DSMT4">
                  <p:embed/>
                </p:oleObj>
              </mc:Choice>
              <mc:Fallback>
                <p:oleObj name="Equation" r:id="rId9" imgW="166356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5486" y="2470328"/>
                        <a:ext cx="3208337"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C5800DC7-04CA-4BAE-B39F-D8F32E55F25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13276527"/>
      </p:ext>
    </p:extLst>
  </p:cSld>
  <p:clrMapOvr>
    <a:masterClrMapping/>
  </p:clrMapOvr>
  <mc:AlternateContent xmlns:mc="http://schemas.openxmlformats.org/markup-compatibility/2006">
    <mc:Choice xmlns:p14="http://schemas.microsoft.com/office/powerpoint/2010/main" Requires="p14">
      <p:transition spd="slow" p14:dur="2000" advTm="3051"/>
    </mc:Choice>
    <mc:Fallback>
      <p:transition spd="slow" advTm="3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3:</a:t>
            </a:r>
          </a:p>
          <a:p>
            <a:pPr lvl="1"/>
            <a:r>
              <a:rPr lang="en-US" dirty="0"/>
              <a:t>Swap Row 3 onto Row 4</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44</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3846034275"/>
              </p:ext>
            </p:extLst>
          </p:nvPr>
        </p:nvGraphicFramePr>
        <p:xfrm>
          <a:off x="1816276" y="4456113"/>
          <a:ext cx="3990975" cy="1762125"/>
        </p:xfrm>
        <a:graphic>
          <a:graphicData uri="http://schemas.openxmlformats.org/presentationml/2006/ole">
            <mc:AlternateContent xmlns:mc="http://schemas.openxmlformats.org/markup-compatibility/2006">
              <mc:Choice xmlns:v="urn:schemas-microsoft-com:vml" Requires="v">
                <p:oleObj name="Equation" r:id="rId5" imgW="2070000" imgH="914400" progId="Equation.DSMT4">
                  <p:embed/>
                </p:oleObj>
              </mc:Choice>
              <mc:Fallback>
                <p:oleObj name="Equation" r:id="rId5" imgW="20700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16276" y="4456113"/>
                        <a:ext cx="3990975"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1831980914"/>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2702752418"/>
              </p:ext>
            </p:extLst>
          </p:nvPr>
        </p:nvGraphicFramePr>
        <p:xfrm>
          <a:off x="4795486" y="2470328"/>
          <a:ext cx="3208337" cy="1762125"/>
        </p:xfrm>
        <a:graphic>
          <a:graphicData uri="http://schemas.openxmlformats.org/presentationml/2006/ole">
            <mc:AlternateContent xmlns:mc="http://schemas.openxmlformats.org/markup-compatibility/2006">
              <mc:Choice xmlns:v="urn:schemas-microsoft-com:vml" Requires="v">
                <p:oleObj name="Equation" r:id="rId9" imgW="1663560" imgH="914400" progId="Equation.DSMT4">
                  <p:embed/>
                </p:oleObj>
              </mc:Choice>
              <mc:Fallback>
                <p:oleObj name="Equation" r:id="rId9" imgW="166356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5486" y="2470328"/>
                        <a:ext cx="3208337"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3AB984BF-1E35-4F8F-8542-9DA8EBFC756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58629566"/>
      </p:ext>
    </p:extLst>
  </p:cSld>
  <p:clrMapOvr>
    <a:masterClrMapping/>
  </p:clrMapOvr>
  <mc:AlternateContent xmlns:mc="http://schemas.openxmlformats.org/markup-compatibility/2006">
    <mc:Choice xmlns:p14="http://schemas.microsoft.com/office/powerpoint/2010/main" Requires="p14">
      <p:transition spd="slow" p14:dur="2000" advTm="12711"/>
    </mc:Choice>
    <mc:Fallback>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3:</a:t>
            </a:r>
          </a:p>
          <a:p>
            <a:pPr lvl="1"/>
            <a:r>
              <a:rPr lang="en-US" dirty="0"/>
              <a:t>Swap Row 3 onto Row 4</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45</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4031908966"/>
              </p:ext>
            </p:extLst>
          </p:nvPr>
        </p:nvGraphicFramePr>
        <p:xfrm>
          <a:off x="1816276" y="4456113"/>
          <a:ext cx="3990975" cy="1762125"/>
        </p:xfrm>
        <a:graphic>
          <a:graphicData uri="http://schemas.openxmlformats.org/presentationml/2006/ole">
            <mc:AlternateContent xmlns:mc="http://schemas.openxmlformats.org/markup-compatibility/2006">
              <mc:Choice xmlns:v="urn:schemas-microsoft-com:vml" Requires="v">
                <p:oleObj name="Equation" r:id="rId5" imgW="2070000" imgH="914400" progId="Equation.DSMT4">
                  <p:embed/>
                </p:oleObj>
              </mc:Choice>
              <mc:Fallback>
                <p:oleObj name="Equation" r:id="rId5" imgW="20700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16276" y="4456113"/>
                        <a:ext cx="3990975"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2497342104"/>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335585158"/>
              </p:ext>
            </p:extLst>
          </p:nvPr>
        </p:nvGraphicFramePr>
        <p:xfrm>
          <a:off x="4795486" y="2470328"/>
          <a:ext cx="3208337" cy="1762125"/>
        </p:xfrm>
        <a:graphic>
          <a:graphicData uri="http://schemas.openxmlformats.org/presentationml/2006/ole">
            <mc:AlternateContent xmlns:mc="http://schemas.openxmlformats.org/markup-compatibility/2006">
              <mc:Choice xmlns:v="urn:schemas-microsoft-com:vml" Requires="v">
                <p:oleObj name="Equation" r:id="rId9" imgW="1663560" imgH="914400" progId="Equation.DSMT4">
                  <p:embed/>
                </p:oleObj>
              </mc:Choice>
              <mc:Fallback>
                <p:oleObj name="Equation" r:id="rId9" imgW="166356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5486" y="2470328"/>
                        <a:ext cx="3208337"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BF9634FB-D739-4A05-B0CB-9C8637BBC09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45018138"/>
      </p:ext>
    </p:extLst>
  </p:cSld>
  <p:clrMapOvr>
    <a:masterClrMapping/>
  </p:clrMapOvr>
  <mc:AlternateContent xmlns:mc="http://schemas.openxmlformats.org/markup-compatibility/2006">
    <mc:Choice xmlns:p14="http://schemas.microsoft.com/office/powerpoint/2010/main" Requires="p14">
      <p:transition spd="slow" p14:dur="2000" advTm="3237"/>
    </mc:Choice>
    <mc:Fallback>
      <p:transition spd="slow" advTm="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3:</a:t>
            </a:r>
          </a:p>
          <a:p>
            <a:pPr lvl="1"/>
            <a:r>
              <a:rPr lang="en-US" dirty="0"/>
              <a:t>Add –0.3 times Row 3 onto Row 4</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46</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nvGraphicFramePr>
        <p:xfrm>
          <a:off x="1816276" y="4456113"/>
          <a:ext cx="3990975" cy="1762125"/>
        </p:xfrm>
        <a:graphic>
          <a:graphicData uri="http://schemas.openxmlformats.org/presentationml/2006/ole">
            <mc:AlternateContent xmlns:mc="http://schemas.openxmlformats.org/markup-compatibility/2006">
              <mc:Choice xmlns:v="urn:schemas-microsoft-com:vml" Requires="v">
                <p:oleObj name="Equation" r:id="rId5" imgW="2070000" imgH="914400" progId="Equation.DSMT4">
                  <p:embed/>
                </p:oleObj>
              </mc:Choice>
              <mc:Fallback>
                <p:oleObj name="Equation" r:id="rId5" imgW="20700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16276" y="4456113"/>
                        <a:ext cx="3990975"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4011373676"/>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1984584972"/>
              </p:ext>
            </p:extLst>
          </p:nvPr>
        </p:nvGraphicFramePr>
        <p:xfrm>
          <a:off x="4795486" y="2470328"/>
          <a:ext cx="3208337" cy="1762125"/>
        </p:xfrm>
        <a:graphic>
          <a:graphicData uri="http://schemas.openxmlformats.org/presentationml/2006/ole">
            <mc:AlternateContent xmlns:mc="http://schemas.openxmlformats.org/markup-compatibility/2006">
              <mc:Choice xmlns:v="urn:schemas-microsoft-com:vml" Requires="v">
                <p:oleObj name="Equation" r:id="rId9" imgW="1663560" imgH="914400" progId="Equation.DSMT4">
                  <p:embed/>
                </p:oleObj>
              </mc:Choice>
              <mc:Fallback>
                <p:oleObj name="Equation" r:id="rId9" imgW="166356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795486" y="2470328"/>
                        <a:ext cx="3208337"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0E561903-B799-49BD-B3D2-907866F3022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8724039"/>
      </p:ext>
    </p:extLst>
  </p:cSld>
  <p:clrMapOvr>
    <a:masterClrMapping/>
  </p:clrMapOvr>
  <mc:AlternateContent xmlns:mc="http://schemas.openxmlformats.org/markup-compatibility/2006">
    <mc:Choice xmlns:p14="http://schemas.microsoft.com/office/powerpoint/2010/main" Requires="p14">
      <p:transition spd="slow" p14:dur="2000" advTm="19050"/>
    </mc:Choice>
    <mc:Fallback>
      <p:transition spd="slow" advTm="1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Column 3:</a:t>
            </a:r>
          </a:p>
          <a:p>
            <a:pPr lvl="1"/>
            <a:r>
              <a:rPr lang="en-US" dirty="0"/>
              <a:t>Add –0.3 times Row 3 onto Row 4</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47</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extLst>
              <p:ext uri="{D42A27DB-BD31-4B8C-83A1-F6EECF244321}">
                <p14:modId xmlns:p14="http://schemas.microsoft.com/office/powerpoint/2010/main" val="2825984378"/>
              </p:ext>
            </p:extLst>
          </p:nvPr>
        </p:nvGraphicFramePr>
        <p:xfrm>
          <a:off x="1822095" y="4456113"/>
          <a:ext cx="3525838" cy="1762125"/>
        </p:xfrm>
        <a:graphic>
          <a:graphicData uri="http://schemas.openxmlformats.org/presentationml/2006/ole">
            <mc:AlternateContent xmlns:mc="http://schemas.openxmlformats.org/markup-compatibility/2006">
              <mc:Choice xmlns:v="urn:schemas-microsoft-com:vml" Requires="v">
                <p:oleObj name="Equation" r:id="rId5" imgW="1828800" imgH="914400" progId="Equation.DSMT4">
                  <p:embed/>
                </p:oleObj>
              </mc:Choice>
              <mc:Fallback>
                <p:oleObj name="Equation" r:id="rId5" imgW="18288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2095" y="4456113"/>
                        <a:ext cx="3525838"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2034640919"/>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2134250697"/>
              </p:ext>
            </p:extLst>
          </p:nvPr>
        </p:nvGraphicFramePr>
        <p:xfrm>
          <a:off x="4801836" y="2470328"/>
          <a:ext cx="3355975" cy="1762125"/>
        </p:xfrm>
        <a:graphic>
          <a:graphicData uri="http://schemas.openxmlformats.org/presentationml/2006/ole">
            <mc:AlternateContent xmlns:mc="http://schemas.openxmlformats.org/markup-compatibility/2006">
              <mc:Choice xmlns:v="urn:schemas-microsoft-com:vml" Requires="v">
                <p:oleObj name="Equation" r:id="rId9" imgW="1739880" imgH="914400" progId="Equation.DSMT4">
                  <p:embed/>
                </p:oleObj>
              </mc:Choice>
              <mc:Fallback>
                <p:oleObj name="Equation" r:id="rId9" imgW="173988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801836" y="2470328"/>
                        <a:ext cx="3355975"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8244848-87C5-4A63-84D5-216B32E5903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35910840"/>
      </p:ext>
    </p:extLst>
  </p:cSld>
  <p:clrMapOvr>
    <a:masterClrMapping/>
  </p:clrMapOvr>
  <mc:AlternateContent xmlns:mc="http://schemas.openxmlformats.org/markup-compatibility/2006">
    <mc:Choice xmlns:p14="http://schemas.microsoft.com/office/powerpoint/2010/main" Requires="p14">
      <p:transition spd="slow" p14:dur="2000" advTm="15382"/>
    </mc:Choice>
    <mc:Fallback>
      <p:transition spd="slow" advTm="15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now add the identity matrix to </a:t>
            </a:r>
            <a:r>
              <a:rPr lang="en-US" i="1" dirty="0">
                <a:latin typeface="Times New Roman" panose="02020603050405020304" pitchFamily="18" charset="0"/>
              </a:rPr>
              <a:t>L'</a:t>
            </a:r>
            <a:r>
              <a:rPr lang="en-US" dirty="0"/>
              <a:t> to get </a:t>
            </a:r>
            <a:r>
              <a:rPr lang="en-US" i="1" dirty="0">
                <a:latin typeface="Times New Roman" panose="02020603050405020304" pitchFamily="18" charset="0"/>
              </a:rPr>
              <a:t>L</a:t>
            </a:r>
            <a:r>
              <a:rPr lang="en-US" dirty="0"/>
              <a:t> and take the transpose of </a:t>
            </a:r>
            <a:r>
              <a:rPr lang="en-US" i="1" dirty="0">
                <a:latin typeface="Times New Roman" panose="02020603050405020304" pitchFamily="18" charset="0"/>
              </a:rPr>
              <a:t>P</a:t>
            </a:r>
            <a:r>
              <a:rPr lang="en-US" i="1" baseline="30000" dirty="0">
                <a:latin typeface="Times New Roman" panose="02020603050405020304" pitchFamily="18" charset="0"/>
              </a:rPr>
              <a:t> </a:t>
            </a:r>
            <a:r>
              <a:rPr lang="en-US" baseline="30000" dirty="0">
                <a:latin typeface="Times New Roman" panose="02020603050405020304" pitchFamily="18" charset="0"/>
              </a:rPr>
              <a:t>T</a:t>
            </a:r>
            <a:r>
              <a:rPr lang="en-US" dirty="0"/>
              <a:t> to get </a:t>
            </a:r>
            <a:r>
              <a:rPr lang="en-US" i="1" dirty="0">
                <a:latin typeface="Times New Roman" panose="02020603050405020304" pitchFamily="18" charset="0"/>
              </a:rPr>
              <a:t>P</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48</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nvGraphicFramePr>
        <p:xfrm>
          <a:off x="1822095" y="4456113"/>
          <a:ext cx="3525838" cy="1762125"/>
        </p:xfrm>
        <a:graphic>
          <a:graphicData uri="http://schemas.openxmlformats.org/presentationml/2006/ole">
            <mc:AlternateContent xmlns:mc="http://schemas.openxmlformats.org/markup-compatibility/2006">
              <mc:Choice xmlns:v="urn:schemas-microsoft-com:vml" Requires="v">
                <p:oleObj name="Equation" r:id="rId5" imgW="1828800" imgH="914400" progId="Equation.DSMT4">
                  <p:embed/>
                </p:oleObj>
              </mc:Choice>
              <mc:Fallback>
                <p:oleObj name="Equation" r:id="rId5" imgW="18288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2095" y="4456113"/>
                        <a:ext cx="3525838"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4118119537"/>
              </p:ext>
            </p:extLst>
          </p:nvPr>
        </p:nvGraphicFramePr>
        <p:xfrm>
          <a:off x="1747838" y="2470328"/>
          <a:ext cx="2670175" cy="1762125"/>
        </p:xfrm>
        <a:graphic>
          <a:graphicData uri="http://schemas.openxmlformats.org/presentationml/2006/ole">
            <mc:AlternateContent xmlns:mc="http://schemas.openxmlformats.org/markup-compatibility/2006">
              <mc:Choice xmlns:v="urn:schemas-microsoft-com:vml" Requires="v">
                <p:oleObj name="Equation" r:id="rId7" imgW="1384200" imgH="914400" progId="Equation.DSMT4">
                  <p:embed/>
                </p:oleObj>
              </mc:Choice>
              <mc:Fallback>
                <p:oleObj name="Equation" r:id="rId7" imgW="138420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747838" y="2470328"/>
                        <a:ext cx="2670175" cy="17621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58DC129-940B-40A6-906C-6F475F153176}"/>
              </a:ext>
            </a:extLst>
          </p:cNvPr>
          <p:cNvGraphicFramePr>
            <a:graphicFrameLocks noChangeAspect="1"/>
          </p:cNvGraphicFramePr>
          <p:nvPr>
            <p:extLst>
              <p:ext uri="{D42A27DB-BD31-4B8C-83A1-F6EECF244321}">
                <p14:modId xmlns:p14="http://schemas.microsoft.com/office/powerpoint/2010/main" val="1211888621"/>
              </p:ext>
            </p:extLst>
          </p:nvPr>
        </p:nvGraphicFramePr>
        <p:xfrm>
          <a:off x="4801836" y="2470328"/>
          <a:ext cx="3355975" cy="1762125"/>
        </p:xfrm>
        <a:graphic>
          <a:graphicData uri="http://schemas.openxmlformats.org/presentationml/2006/ole">
            <mc:AlternateContent xmlns:mc="http://schemas.openxmlformats.org/markup-compatibility/2006">
              <mc:Choice xmlns:v="urn:schemas-microsoft-com:vml" Requires="v">
                <p:oleObj name="Equation" r:id="rId9" imgW="1739880" imgH="914400" progId="Equation.DSMT4">
                  <p:embed/>
                </p:oleObj>
              </mc:Choice>
              <mc:Fallback>
                <p:oleObj name="Equation" r:id="rId9" imgW="173988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801836" y="2470328"/>
                        <a:ext cx="3355975"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F2E9A87C-0608-47E0-967B-A3187AE0528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41203733"/>
      </p:ext>
    </p:extLst>
  </p:cSld>
  <p:clrMapOvr>
    <a:masterClrMapping/>
  </p:clrMapOvr>
  <mc:AlternateContent xmlns:mc="http://schemas.openxmlformats.org/markup-compatibility/2006">
    <mc:Choice xmlns:p14="http://schemas.microsoft.com/office/powerpoint/2010/main" Requires="p14">
      <p:transition spd="slow" p14:dur="2000" advTm="18748"/>
    </mc:Choice>
    <mc:Fallback>
      <p:transition spd="slow" advTm="18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now add the identity matrix to </a:t>
            </a:r>
            <a:r>
              <a:rPr lang="en-US" i="1" dirty="0">
                <a:latin typeface="Times New Roman" panose="02020603050405020304" pitchFamily="18" charset="0"/>
              </a:rPr>
              <a:t>L'</a:t>
            </a:r>
            <a:r>
              <a:rPr lang="en-US" dirty="0"/>
              <a:t> to get </a:t>
            </a:r>
            <a:r>
              <a:rPr lang="en-US" i="1" dirty="0">
                <a:latin typeface="Times New Roman" panose="02020603050405020304" pitchFamily="18" charset="0"/>
              </a:rPr>
              <a:t>L</a:t>
            </a:r>
            <a:r>
              <a:rPr lang="en-US" dirty="0"/>
              <a:t> and take the transpose of </a:t>
            </a:r>
            <a:r>
              <a:rPr lang="en-US" i="1" dirty="0">
                <a:latin typeface="Times New Roman" panose="02020603050405020304" pitchFamily="18" charset="0"/>
              </a:rPr>
              <a:t>P</a:t>
            </a:r>
            <a:r>
              <a:rPr lang="en-US" i="1" baseline="30000" dirty="0">
                <a:latin typeface="Times New Roman" panose="02020603050405020304" pitchFamily="18" charset="0"/>
              </a:rPr>
              <a:t> </a:t>
            </a:r>
            <a:r>
              <a:rPr lang="en-US" baseline="30000" dirty="0">
                <a:latin typeface="Times New Roman" panose="02020603050405020304" pitchFamily="18" charset="0"/>
              </a:rPr>
              <a:t>T</a:t>
            </a:r>
            <a:r>
              <a:rPr lang="en-US" dirty="0"/>
              <a:t> to get </a:t>
            </a:r>
            <a:r>
              <a:rPr lang="en-US" i="1" dirty="0">
                <a:latin typeface="Times New Roman" panose="02020603050405020304" pitchFamily="18" charset="0"/>
              </a:rPr>
              <a:t>P</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49</a:t>
            </a:fld>
            <a:endParaRPr lang="en-CA"/>
          </a:p>
        </p:txBody>
      </p:sp>
      <p:graphicFrame>
        <p:nvGraphicFramePr>
          <p:cNvPr id="8" name="Object 7">
            <a:extLst>
              <a:ext uri="{FF2B5EF4-FFF2-40B4-BE49-F238E27FC236}">
                <a16:creationId xmlns:a16="http://schemas.microsoft.com/office/drawing/2014/main" id="{8B9D1858-FAFC-4451-A8CC-3B52BE5E099B}"/>
              </a:ext>
            </a:extLst>
          </p:cNvPr>
          <p:cNvGraphicFramePr>
            <a:graphicFrameLocks noChangeAspect="1"/>
          </p:cNvGraphicFramePr>
          <p:nvPr/>
        </p:nvGraphicFramePr>
        <p:xfrm>
          <a:off x="1822095" y="4456113"/>
          <a:ext cx="3525838" cy="1762125"/>
        </p:xfrm>
        <a:graphic>
          <a:graphicData uri="http://schemas.openxmlformats.org/presentationml/2006/ole">
            <mc:AlternateContent xmlns:mc="http://schemas.openxmlformats.org/markup-compatibility/2006">
              <mc:Choice xmlns:v="urn:schemas-microsoft-com:vml" Requires="v">
                <p:oleObj name="Equation" r:id="rId5" imgW="1828800" imgH="914400" progId="Equation.DSMT4">
                  <p:embed/>
                </p:oleObj>
              </mc:Choice>
              <mc:Fallback>
                <p:oleObj name="Equation" r:id="rId5" imgW="1828800" imgH="914400" progId="Equation.DSMT4">
                  <p:embed/>
                  <p:pic>
                    <p:nvPicPr>
                      <p:cNvPr id="8" name="Object 7">
                        <a:extLst>
                          <a:ext uri="{FF2B5EF4-FFF2-40B4-BE49-F238E27FC236}">
                            <a16:creationId xmlns:a16="http://schemas.microsoft.com/office/drawing/2014/main" id="{8B9D1858-FAFC-4451-A8CC-3B52BE5E099B}"/>
                          </a:ext>
                        </a:extLst>
                      </p:cNvPr>
                      <p:cNvPicPr/>
                      <p:nvPr/>
                    </p:nvPicPr>
                    <p:blipFill>
                      <a:blip r:embed="rId6"/>
                      <a:stretch>
                        <a:fillRect/>
                      </a:stretch>
                    </p:blipFill>
                    <p:spPr>
                      <a:xfrm>
                        <a:off x="1822095" y="4456113"/>
                        <a:ext cx="3525838" cy="17621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2339880846"/>
              </p:ext>
            </p:extLst>
          </p:nvPr>
        </p:nvGraphicFramePr>
        <p:xfrm>
          <a:off x="1899886" y="2470328"/>
          <a:ext cx="2524125" cy="1762125"/>
        </p:xfrm>
        <a:graphic>
          <a:graphicData uri="http://schemas.openxmlformats.org/presentationml/2006/ole">
            <mc:AlternateContent xmlns:mc="http://schemas.openxmlformats.org/markup-compatibility/2006">
              <mc:Choice xmlns:v="urn:schemas-microsoft-com:vml" Requires="v">
                <p:oleObj name="Equation" r:id="rId7" imgW="1307880" imgH="914400" progId="Equation.DSMT4">
                  <p:embed/>
                </p:oleObj>
              </mc:Choice>
              <mc:Fallback>
                <p:oleObj name="Equation" r:id="rId7" imgW="1307880" imgH="9144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8"/>
                      <a:stretch>
                        <a:fillRect/>
                      </a:stretch>
                    </p:blipFill>
                    <p:spPr>
                      <a:xfrm>
                        <a:off x="1899886" y="2470328"/>
                        <a:ext cx="2524125" cy="1762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A6FA13-6E60-41AA-8E6C-126D74C85B04}"/>
              </a:ext>
            </a:extLst>
          </p:cNvPr>
          <p:cNvGraphicFramePr>
            <a:graphicFrameLocks noChangeAspect="1"/>
          </p:cNvGraphicFramePr>
          <p:nvPr>
            <p:extLst>
              <p:ext uri="{D42A27DB-BD31-4B8C-83A1-F6EECF244321}">
                <p14:modId xmlns:p14="http://schemas.microsoft.com/office/powerpoint/2010/main" val="4124191286"/>
              </p:ext>
            </p:extLst>
          </p:nvPr>
        </p:nvGraphicFramePr>
        <p:xfrm>
          <a:off x="4870627" y="2470328"/>
          <a:ext cx="3306762" cy="1762125"/>
        </p:xfrm>
        <a:graphic>
          <a:graphicData uri="http://schemas.openxmlformats.org/presentationml/2006/ole">
            <mc:AlternateContent xmlns:mc="http://schemas.openxmlformats.org/markup-compatibility/2006">
              <mc:Choice xmlns:v="urn:schemas-microsoft-com:vml" Requires="v">
                <p:oleObj name="Equation" r:id="rId9" imgW="1714320" imgH="914400" progId="Equation.DSMT4">
                  <p:embed/>
                </p:oleObj>
              </mc:Choice>
              <mc:Fallback>
                <p:oleObj name="Equation" r:id="rId9" imgW="1714320" imgH="914400" progId="Equation.DSMT4">
                  <p:embed/>
                  <p:pic>
                    <p:nvPicPr>
                      <p:cNvPr id="10" name="Object 9">
                        <a:extLst>
                          <a:ext uri="{FF2B5EF4-FFF2-40B4-BE49-F238E27FC236}">
                            <a16:creationId xmlns:a16="http://schemas.microsoft.com/office/drawing/2014/main" id="{45A6FA13-6E60-41AA-8E6C-126D74C85B04}"/>
                          </a:ext>
                        </a:extLst>
                      </p:cNvPr>
                      <p:cNvPicPr/>
                      <p:nvPr/>
                    </p:nvPicPr>
                    <p:blipFill>
                      <a:blip r:embed="rId10"/>
                      <a:stretch>
                        <a:fillRect/>
                      </a:stretch>
                    </p:blipFill>
                    <p:spPr>
                      <a:xfrm>
                        <a:off x="4870627" y="2470328"/>
                        <a:ext cx="3306762" cy="17621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589CAA9F-1910-461C-BEC5-391EE8155E5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03874667"/>
      </p:ext>
    </p:extLst>
  </p:cSld>
  <p:clrMapOvr>
    <a:masterClrMapping/>
  </p:clrMapOvr>
  <mc:AlternateContent xmlns:mc="http://schemas.openxmlformats.org/markup-compatibility/2006">
    <mc:Choice xmlns:p14="http://schemas.microsoft.com/office/powerpoint/2010/main" Requires="p14">
      <p:transition spd="slow" p14:dur="2000" advTm="5722"/>
    </mc:Choice>
    <mc:Fallback>
      <p:transition spd="slow" advTm="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Gaussian elimination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Recall that with Gaussian elimination</a:t>
            </a:r>
          </a:p>
          <a:p>
            <a:pPr lvl="1"/>
            <a:r>
              <a:rPr lang="en-US" dirty="0"/>
              <a:t>The goal was to find a row-equivalent matrix that is in row-echelon form</a:t>
            </a:r>
          </a:p>
          <a:p>
            <a:r>
              <a:rPr lang="en-US" dirty="0"/>
              <a:t>To find this, we proceeded column-by-column where we:</a:t>
            </a:r>
          </a:p>
          <a:p>
            <a:pPr lvl="1"/>
            <a:r>
              <a:rPr lang="en-US" dirty="0"/>
              <a:t>Determine if we have to swap rows,</a:t>
            </a:r>
            <a:br>
              <a:rPr lang="en-US" dirty="0"/>
            </a:br>
            <a:r>
              <a:rPr lang="en-US" dirty="0"/>
              <a:t>		and if so, we did</a:t>
            </a:r>
          </a:p>
          <a:p>
            <a:pPr lvl="1"/>
            <a:r>
              <a:rPr lang="en-US" dirty="0"/>
              <a:t>We then add appropriate multiples of one row onto rows below it</a:t>
            </a:r>
          </a:p>
          <a:p>
            <a:pPr lvl="1"/>
            <a:endParaRPr lang="en-US" dirty="0"/>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pic>
        <p:nvPicPr>
          <p:cNvPr id="10" name="Audio 9">
            <a:hlinkClick r:id="" action="ppaction://media"/>
            <a:extLst>
              <a:ext uri="{FF2B5EF4-FFF2-40B4-BE49-F238E27FC236}">
                <a16:creationId xmlns:a16="http://schemas.microsoft.com/office/drawing/2014/main" id="{219F2EA4-7149-4276-887B-4D8D223D7F7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67575495"/>
      </p:ext>
    </p:extLst>
  </p:cSld>
  <p:clrMapOvr>
    <a:masterClrMapping/>
  </p:clrMapOvr>
  <mc:AlternateContent xmlns:mc="http://schemas.openxmlformats.org/markup-compatibility/2006">
    <mc:Choice xmlns:p14="http://schemas.microsoft.com/office/powerpoint/2010/main" Requires="p14">
      <p:transition spd="slow" p14:dur="2000" advTm="47426"/>
    </mc:Choice>
    <mc:Fallback>
      <p:transition spd="slow" advTm="47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PLU</a:t>
            </a:r>
            <a:r>
              <a:rPr lang="en-US" dirty="0"/>
              <a:t> decomposition algorithm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now have that </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50</a:t>
            </a:fld>
            <a:endParaRPr lang="en-CA"/>
          </a:p>
        </p:txBody>
      </p:sp>
      <p:graphicFrame>
        <p:nvGraphicFramePr>
          <p:cNvPr id="9" name="Object 8">
            <a:extLst>
              <a:ext uri="{FF2B5EF4-FFF2-40B4-BE49-F238E27FC236}">
                <a16:creationId xmlns:a16="http://schemas.microsoft.com/office/drawing/2014/main" id="{B642AD9C-1FC6-4692-8B0A-85E10FDD3AEB}"/>
              </a:ext>
            </a:extLst>
          </p:cNvPr>
          <p:cNvGraphicFramePr>
            <a:graphicFrameLocks noChangeAspect="1"/>
          </p:cNvGraphicFramePr>
          <p:nvPr>
            <p:extLst>
              <p:ext uri="{D42A27DB-BD31-4B8C-83A1-F6EECF244321}">
                <p14:modId xmlns:p14="http://schemas.microsoft.com/office/powerpoint/2010/main" val="2056948118"/>
              </p:ext>
            </p:extLst>
          </p:nvPr>
        </p:nvGraphicFramePr>
        <p:xfrm>
          <a:off x="304800" y="2292351"/>
          <a:ext cx="8258176" cy="3573462"/>
        </p:xfrm>
        <a:graphic>
          <a:graphicData uri="http://schemas.openxmlformats.org/presentationml/2006/ole">
            <mc:AlternateContent xmlns:mc="http://schemas.openxmlformats.org/markup-compatibility/2006">
              <mc:Choice xmlns:v="urn:schemas-microsoft-com:vml" Requires="v">
                <p:oleObj name="Equation" r:id="rId5" imgW="4279680" imgH="1854000" progId="Equation.DSMT4">
                  <p:embed/>
                </p:oleObj>
              </mc:Choice>
              <mc:Fallback>
                <p:oleObj name="Equation" r:id="rId5" imgW="4279680" imgH="1854000" progId="Equation.DSMT4">
                  <p:embed/>
                  <p:pic>
                    <p:nvPicPr>
                      <p:cNvPr id="9" name="Object 8">
                        <a:extLst>
                          <a:ext uri="{FF2B5EF4-FFF2-40B4-BE49-F238E27FC236}">
                            <a16:creationId xmlns:a16="http://schemas.microsoft.com/office/drawing/2014/main" id="{B642AD9C-1FC6-4692-8B0A-85E10FDD3AEB}"/>
                          </a:ext>
                        </a:extLst>
                      </p:cNvPr>
                      <p:cNvPicPr/>
                      <p:nvPr/>
                    </p:nvPicPr>
                    <p:blipFill>
                      <a:blip r:embed="rId6"/>
                      <a:stretch>
                        <a:fillRect/>
                      </a:stretch>
                    </p:blipFill>
                    <p:spPr>
                      <a:xfrm>
                        <a:off x="304800" y="2292351"/>
                        <a:ext cx="8258176" cy="35734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2344B65F-A40D-4B2E-9E8C-FD40B5DE8B3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7739164"/>
      </p:ext>
    </p:extLst>
  </p:cSld>
  <p:clrMapOvr>
    <a:masterClrMapping/>
  </p:clrMapOvr>
  <mc:AlternateContent xmlns:mc="http://schemas.openxmlformats.org/markup-compatibility/2006">
    <mc:Choice xmlns:p14="http://schemas.microsoft.com/office/powerpoint/2010/main" Requires="p14">
      <p:transition spd="slow" p14:dur="2000" advTm="20095"/>
    </mc:Choice>
    <mc:Fallback>
      <p:transition spd="slow" advTm="20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Have seen a demonstration of how matrix row operations suggest a </a:t>
            </a:r>
            <a:r>
              <a:rPr lang="en-US" i="1" dirty="0"/>
              <a:t>PLU</a:t>
            </a:r>
            <a:r>
              <a:rPr lang="en-US" dirty="0"/>
              <a:t> decomposition is possible</a:t>
            </a:r>
          </a:p>
          <a:p>
            <a:pPr lvl="1"/>
            <a:r>
              <a:rPr lang="en-US" dirty="0"/>
              <a:t>Understand how to use the decomposition to solve a system of linear equations</a:t>
            </a:r>
          </a:p>
          <a:p>
            <a:pPr lvl="1"/>
            <a:r>
              <a:rPr lang="en-US" dirty="0"/>
              <a:t>Are aware that this can help speed up solving a system of equations for many different target vectors when the matrix is fixed</a:t>
            </a:r>
          </a:p>
          <a:p>
            <a:pPr lvl="1"/>
            <a:r>
              <a:rPr lang="en-US" dirty="0"/>
              <a:t>Understand the algorithm for finding the matrices </a:t>
            </a:r>
            <a:r>
              <a:rPr lang="en-US" i="1" dirty="0"/>
              <a:t>P</a:t>
            </a:r>
            <a:r>
              <a:rPr lang="en-US" baseline="30000" dirty="0"/>
              <a:t>T</a:t>
            </a:r>
            <a:r>
              <a:rPr lang="en-US" dirty="0"/>
              <a:t>, </a:t>
            </a:r>
            <a:r>
              <a:rPr lang="en-US" i="1" dirty="0"/>
              <a:t>L </a:t>
            </a:r>
            <a:r>
              <a:rPr lang="en-US" dirty="0"/>
              <a:t>and </a:t>
            </a:r>
            <a:r>
              <a:rPr lang="en-US" i="1" dirty="0"/>
              <a:t>U</a:t>
            </a:r>
            <a:endParaRPr lang="en-US" dirty="0"/>
          </a:p>
          <a:p>
            <a:pPr marL="914400" lvl="2" indent="0">
              <a:buNone/>
            </a:pPr>
            <a:endParaRPr lang="en-US" dirty="0"/>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51</a:t>
            </a:fld>
            <a:endParaRPr lang="en-CA"/>
          </a:p>
        </p:txBody>
      </p:sp>
      <p:pic>
        <p:nvPicPr>
          <p:cNvPr id="8" name="Audio 7">
            <a:hlinkClick r:id="" action="ppaction://media"/>
            <a:extLst>
              <a:ext uri="{FF2B5EF4-FFF2-40B4-BE49-F238E27FC236}">
                <a16:creationId xmlns:a16="http://schemas.microsoft.com/office/drawing/2014/main" id="{9CF122CE-7C85-4D89-848F-D5FC3A32475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48680"/>
    </mc:Choice>
    <mc:Fallback>
      <p:transition spd="slow" advTm="48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https://en.wikipedia.org/wiki/Matrix_decomposition</a:t>
            </a:r>
          </a:p>
          <a:p>
            <a:pPr marL="0" indent="0">
              <a:buNone/>
            </a:pPr>
            <a:r>
              <a:rPr lang="en-US" dirty="0"/>
              <a:t>[2]	https://en.wikipedia.org/wiki/LU_decomposition</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 operations as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Recall also that each row operation can be represented by</a:t>
            </a:r>
            <a:br>
              <a:rPr lang="en-US" dirty="0"/>
            </a:br>
            <a:r>
              <a:rPr lang="en-US" dirty="0"/>
              <a:t>a row-operation matrix</a:t>
            </a:r>
          </a:p>
          <a:p>
            <a:endParaRPr lang="en-US" dirty="0"/>
          </a:p>
          <a:p>
            <a:endParaRPr lang="en-US" dirty="0"/>
          </a:p>
          <a:p>
            <a:endParaRPr lang="en-US" dirty="0"/>
          </a:p>
          <a:p>
            <a:endParaRPr lang="en-US" dirty="0"/>
          </a:p>
          <a:p>
            <a:endParaRPr lang="en-US" dirty="0"/>
          </a:p>
          <a:p>
            <a:endParaRPr lang="en-US" dirty="0"/>
          </a:p>
          <a:p>
            <a:r>
              <a:rPr lang="en-US" dirty="0"/>
              <a:t>Recall also that we could find the inverses of these matrices:</a:t>
            </a:r>
          </a:p>
          <a:p>
            <a:endParaRPr lang="en-US" dirty="0"/>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1" name="Object 10">
            <a:extLst>
              <a:ext uri="{FF2B5EF4-FFF2-40B4-BE49-F238E27FC236}">
                <a16:creationId xmlns:a16="http://schemas.microsoft.com/office/drawing/2014/main" id="{D8684149-4B62-4E1E-BADB-681A855060F8}"/>
              </a:ext>
            </a:extLst>
          </p:cNvPr>
          <p:cNvGraphicFramePr>
            <a:graphicFrameLocks noChangeAspect="1"/>
          </p:cNvGraphicFramePr>
          <p:nvPr>
            <p:extLst>
              <p:ext uri="{D42A27DB-BD31-4B8C-83A1-F6EECF244321}">
                <p14:modId xmlns:p14="http://schemas.microsoft.com/office/powerpoint/2010/main" val="72449977"/>
              </p:ext>
            </p:extLst>
          </p:nvPr>
        </p:nvGraphicFramePr>
        <p:xfrm>
          <a:off x="1539780" y="5367655"/>
          <a:ext cx="1827213" cy="422275"/>
        </p:xfrm>
        <a:graphic>
          <a:graphicData uri="http://schemas.openxmlformats.org/presentationml/2006/ole">
            <mc:AlternateContent xmlns:mc="http://schemas.openxmlformats.org/markup-compatibility/2006">
              <mc:Choice xmlns:v="urn:schemas-microsoft-com:vml" Requires="v">
                <p:oleObj name="Equation" r:id="rId5" imgW="1041120" imgH="241200" progId="Equation.DSMT4">
                  <p:embed/>
                </p:oleObj>
              </mc:Choice>
              <mc:Fallback>
                <p:oleObj name="Equation" r:id="rId5" imgW="1041120" imgH="241200" progId="Equation.DSMT4">
                  <p:embed/>
                  <p:pic>
                    <p:nvPicPr>
                      <p:cNvPr id="11" name="Object 10">
                        <a:extLst>
                          <a:ext uri="{FF2B5EF4-FFF2-40B4-BE49-F238E27FC236}">
                            <a16:creationId xmlns:a16="http://schemas.microsoft.com/office/drawing/2014/main" id="{D8684149-4B62-4E1E-BADB-681A855060F8}"/>
                          </a:ext>
                        </a:extLst>
                      </p:cNvPr>
                      <p:cNvPicPr/>
                      <p:nvPr/>
                    </p:nvPicPr>
                    <p:blipFill>
                      <a:blip r:embed="rId6"/>
                      <a:stretch>
                        <a:fillRect/>
                      </a:stretch>
                    </p:blipFill>
                    <p:spPr>
                      <a:xfrm>
                        <a:off x="1539780" y="5367655"/>
                        <a:ext cx="1827213" cy="4222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DD1101D-1F0A-459E-81F2-228E49AC3F25}"/>
              </a:ext>
            </a:extLst>
          </p:cNvPr>
          <p:cNvGraphicFramePr>
            <a:graphicFrameLocks noChangeAspect="1"/>
          </p:cNvGraphicFramePr>
          <p:nvPr>
            <p:extLst>
              <p:ext uri="{D42A27DB-BD31-4B8C-83A1-F6EECF244321}">
                <p14:modId xmlns:p14="http://schemas.microsoft.com/office/powerpoint/2010/main" val="3688717260"/>
              </p:ext>
            </p:extLst>
          </p:nvPr>
        </p:nvGraphicFramePr>
        <p:xfrm>
          <a:off x="4646613" y="5367338"/>
          <a:ext cx="2293937" cy="422275"/>
        </p:xfrm>
        <a:graphic>
          <a:graphicData uri="http://schemas.openxmlformats.org/presentationml/2006/ole">
            <mc:AlternateContent xmlns:mc="http://schemas.openxmlformats.org/markup-compatibility/2006">
              <mc:Choice xmlns:v="urn:schemas-microsoft-com:vml" Requires="v">
                <p:oleObj name="Equation" r:id="rId7" imgW="1307880" imgH="241200" progId="Equation.DSMT4">
                  <p:embed/>
                </p:oleObj>
              </mc:Choice>
              <mc:Fallback>
                <p:oleObj name="Equation" r:id="rId7" imgW="1307880" imgH="241200" progId="Equation.DSMT4">
                  <p:embed/>
                  <p:pic>
                    <p:nvPicPr>
                      <p:cNvPr id="12" name="Object 11">
                        <a:extLst>
                          <a:ext uri="{FF2B5EF4-FFF2-40B4-BE49-F238E27FC236}">
                            <a16:creationId xmlns:a16="http://schemas.microsoft.com/office/drawing/2014/main" id="{7DD1101D-1F0A-459E-81F2-228E49AC3F25}"/>
                          </a:ext>
                        </a:extLst>
                      </p:cNvPr>
                      <p:cNvPicPr/>
                      <p:nvPr/>
                    </p:nvPicPr>
                    <p:blipFill>
                      <a:blip r:embed="rId8"/>
                      <a:stretch>
                        <a:fillRect/>
                      </a:stretch>
                    </p:blipFill>
                    <p:spPr>
                      <a:xfrm>
                        <a:off x="4646613" y="5367338"/>
                        <a:ext cx="2293937" cy="4222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F33661E-F744-45A4-98E3-6B92CD2841EF}"/>
              </a:ext>
            </a:extLst>
          </p:cNvPr>
          <p:cNvGraphicFramePr>
            <a:graphicFrameLocks noChangeAspect="1"/>
          </p:cNvGraphicFramePr>
          <p:nvPr>
            <p:extLst>
              <p:ext uri="{D42A27DB-BD31-4B8C-83A1-F6EECF244321}">
                <p14:modId xmlns:p14="http://schemas.microsoft.com/office/powerpoint/2010/main" val="985588751"/>
              </p:ext>
            </p:extLst>
          </p:nvPr>
        </p:nvGraphicFramePr>
        <p:xfrm>
          <a:off x="839453" y="2349500"/>
          <a:ext cx="3052763" cy="2003425"/>
        </p:xfrm>
        <a:graphic>
          <a:graphicData uri="http://schemas.openxmlformats.org/presentationml/2006/ole">
            <mc:AlternateContent xmlns:mc="http://schemas.openxmlformats.org/markup-compatibility/2006">
              <mc:Choice xmlns:v="urn:schemas-microsoft-com:vml" Requires="v">
                <p:oleObj name="Equation" r:id="rId9" imgW="1739880" imgH="1143000" progId="Equation.DSMT4">
                  <p:embed/>
                </p:oleObj>
              </mc:Choice>
              <mc:Fallback>
                <p:oleObj name="Equation" r:id="rId9" imgW="1739880" imgH="1143000" progId="Equation.DSMT4">
                  <p:embed/>
                  <p:pic>
                    <p:nvPicPr>
                      <p:cNvPr id="11" name="Object 10">
                        <a:extLst>
                          <a:ext uri="{FF2B5EF4-FFF2-40B4-BE49-F238E27FC236}">
                            <a16:creationId xmlns:a16="http://schemas.microsoft.com/office/drawing/2014/main" id="{D8684149-4B62-4E1E-BADB-681A855060F8}"/>
                          </a:ext>
                        </a:extLst>
                      </p:cNvPr>
                      <p:cNvPicPr/>
                      <p:nvPr/>
                    </p:nvPicPr>
                    <p:blipFill>
                      <a:blip r:embed="rId10"/>
                      <a:stretch>
                        <a:fillRect/>
                      </a:stretch>
                    </p:blipFill>
                    <p:spPr>
                      <a:xfrm>
                        <a:off x="839453" y="2349500"/>
                        <a:ext cx="3052763" cy="20034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B3914B4-76FE-41E0-B682-38BAD938E540}"/>
              </a:ext>
            </a:extLst>
          </p:cNvPr>
          <p:cNvGraphicFramePr>
            <a:graphicFrameLocks noChangeAspect="1"/>
          </p:cNvGraphicFramePr>
          <p:nvPr>
            <p:extLst>
              <p:ext uri="{D42A27DB-BD31-4B8C-83A1-F6EECF244321}">
                <p14:modId xmlns:p14="http://schemas.microsoft.com/office/powerpoint/2010/main" val="1880047109"/>
              </p:ext>
            </p:extLst>
          </p:nvPr>
        </p:nvGraphicFramePr>
        <p:xfrm>
          <a:off x="4167188" y="2349500"/>
          <a:ext cx="3654425" cy="2003425"/>
        </p:xfrm>
        <a:graphic>
          <a:graphicData uri="http://schemas.openxmlformats.org/presentationml/2006/ole">
            <mc:AlternateContent xmlns:mc="http://schemas.openxmlformats.org/markup-compatibility/2006">
              <mc:Choice xmlns:v="urn:schemas-microsoft-com:vml" Requires="v">
                <p:oleObj name="Equation" r:id="rId11" imgW="2082600" imgH="1143000" progId="Equation.DSMT4">
                  <p:embed/>
                </p:oleObj>
              </mc:Choice>
              <mc:Fallback>
                <p:oleObj name="Equation" r:id="rId11" imgW="2082600" imgH="1143000" progId="Equation.DSMT4">
                  <p:embed/>
                  <p:pic>
                    <p:nvPicPr>
                      <p:cNvPr id="12" name="Object 11">
                        <a:extLst>
                          <a:ext uri="{FF2B5EF4-FFF2-40B4-BE49-F238E27FC236}">
                            <a16:creationId xmlns:a16="http://schemas.microsoft.com/office/drawing/2014/main" id="{7DD1101D-1F0A-459E-81F2-228E49AC3F25}"/>
                          </a:ext>
                        </a:extLst>
                      </p:cNvPr>
                      <p:cNvPicPr/>
                      <p:nvPr/>
                    </p:nvPicPr>
                    <p:blipFill>
                      <a:blip r:embed="rId12"/>
                      <a:stretch>
                        <a:fillRect/>
                      </a:stretch>
                    </p:blipFill>
                    <p:spPr>
                      <a:xfrm>
                        <a:off x="4167188" y="2349500"/>
                        <a:ext cx="3654425" cy="200342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0DC9E219-81A6-447E-9AB5-159E4A5D8DE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64392326"/>
      </p:ext>
    </p:extLst>
  </p:cSld>
  <p:clrMapOvr>
    <a:masterClrMapping/>
  </p:clrMapOvr>
  <mc:AlternateContent xmlns:mc="http://schemas.openxmlformats.org/markup-compatibility/2006">
    <mc:Choice xmlns:p14="http://schemas.microsoft.com/office/powerpoint/2010/main" Requires="p14">
      <p:transition spd="slow" p14:dur="2000" advTm="102853"/>
    </mc:Choice>
    <mc:Fallback>
      <p:transition spd="slow" advTm="102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 operations as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Recall that a matrix that is in row-echelon form must also be an upper-triangular matrix</a:t>
            </a:r>
          </a:p>
          <a:p>
            <a:pPr lvl="1"/>
            <a:r>
              <a:rPr lang="en-US" dirty="0"/>
              <a:t>We applied a sequence of row operations to transform that matrix into one that is in row-echelon form</a:t>
            </a:r>
          </a:p>
          <a:p>
            <a:pPr lvl="1"/>
            <a:r>
              <a:rPr lang="en-US" dirty="0"/>
              <a:t>Each row operation could also be performed by multiplying on the left by a row-operation matrix</a:t>
            </a:r>
          </a:p>
          <a:p>
            <a:pPr lvl="1"/>
            <a:endParaRPr lang="en-US" dirty="0"/>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pic>
        <p:nvPicPr>
          <p:cNvPr id="9" name="Audio 8">
            <a:hlinkClick r:id="" action="ppaction://media"/>
            <a:extLst>
              <a:ext uri="{FF2B5EF4-FFF2-40B4-BE49-F238E27FC236}">
                <a16:creationId xmlns:a16="http://schemas.microsoft.com/office/drawing/2014/main" id="{298DAA1A-3BC0-4315-BA09-E20109D5182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02052392"/>
      </p:ext>
    </p:extLst>
  </p:cSld>
  <p:clrMapOvr>
    <a:masterClrMapping/>
  </p:clrMapOvr>
  <mc:AlternateContent xmlns:mc="http://schemas.openxmlformats.org/markup-compatibility/2006">
    <mc:Choice xmlns:p14="http://schemas.microsoft.com/office/powerpoint/2010/main" Requires="p14">
      <p:transition spd="slow" p14:dur="2000" advTm="34910"/>
    </mc:Choice>
    <mc:Fallback>
      <p:transition spd="slow" advTm="34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 operations as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suppose we</a:t>
            </a:r>
            <a:br>
              <a:rPr lang="en-US" dirty="0"/>
            </a:br>
            <a:r>
              <a:rPr lang="en-US" dirty="0"/>
              <a:t>had this matrix</a:t>
            </a:r>
          </a:p>
        </p:txBody>
      </p:sp>
      <p:sp>
        <p:nvSpPr>
          <p:cNvPr id="4" name="Footer Placeholder 3"/>
          <p:cNvSpPr>
            <a:spLocks noGrp="1"/>
          </p:cNvSpPr>
          <p:nvPr>
            <p:ph type="ftr" sz="quarter" idx="11"/>
          </p:nvPr>
        </p:nvSpPr>
        <p:spPr/>
        <p:txBody>
          <a:bodyPr/>
          <a:lstStyle/>
          <a:p>
            <a:r>
              <a:rPr lang="en-US"/>
              <a:t>The PLU decomposition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9" name="Object 8">
            <a:extLst>
              <a:ext uri="{FF2B5EF4-FFF2-40B4-BE49-F238E27FC236}">
                <a16:creationId xmlns:a16="http://schemas.microsoft.com/office/drawing/2014/main" id="{2F7317BF-76B4-4D78-B723-DED473767DEA}"/>
              </a:ext>
            </a:extLst>
          </p:cNvPr>
          <p:cNvGraphicFramePr>
            <a:graphicFrameLocks noChangeAspect="1"/>
          </p:cNvGraphicFramePr>
          <p:nvPr>
            <p:extLst>
              <p:ext uri="{D42A27DB-BD31-4B8C-83A1-F6EECF244321}">
                <p14:modId xmlns:p14="http://schemas.microsoft.com/office/powerpoint/2010/main" val="3326600495"/>
              </p:ext>
            </p:extLst>
          </p:nvPr>
        </p:nvGraphicFramePr>
        <p:xfrm>
          <a:off x="5070475" y="1540877"/>
          <a:ext cx="2673350" cy="1246188"/>
        </p:xfrm>
        <a:graphic>
          <a:graphicData uri="http://schemas.openxmlformats.org/presentationml/2006/ole">
            <mc:AlternateContent xmlns:mc="http://schemas.openxmlformats.org/markup-compatibility/2006">
              <mc:Choice xmlns:v="urn:schemas-microsoft-com:vml" Requires="v">
                <p:oleObj name="Equation" r:id="rId5" imgW="1523880" imgH="711000" progId="Equation.DSMT4">
                  <p:embed/>
                </p:oleObj>
              </mc:Choice>
              <mc:Fallback>
                <p:oleObj name="Equation" r:id="rId5" imgW="1523880" imgH="711000" progId="Equation.DSMT4">
                  <p:embed/>
                  <p:pic>
                    <p:nvPicPr>
                      <p:cNvPr id="15" name="Object 14">
                        <a:extLst>
                          <a:ext uri="{FF2B5EF4-FFF2-40B4-BE49-F238E27FC236}">
                            <a16:creationId xmlns:a16="http://schemas.microsoft.com/office/drawing/2014/main" id="{CDE6C0E4-9F54-4A25-8302-1C81BA3CBA65}"/>
                          </a:ext>
                        </a:extLst>
                      </p:cNvPr>
                      <p:cNvPicPr/>
                      <p:nvPr/>
                    </p:nvPicPr>
                    <p:blipFill>
                      <a:blip r:embed="rId6"/>
                      <a:stretch>
                        <a:fillRect/>
                      </a:stretch>
                    </p:blipFill>
                    <p:spPr>
                      <a:xfrm>
                        <a:off x="5070475" y="1540877"/>
                        <a:ext cx="2673350" cy="12461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191188C-2998-4AE7-8FD0-DDB9EE2AF4A7}"/>
              </a:ext>
            </a:extLst>
          </p:cNvPr>
          <p:cNvGraphicFramePr>
            <a:graphicFrameLocks noChangeAspect="1"/>
          </p:cNvGraphicFramePr>
          <p:nvPr>
            <p:extLst>
              <p:ext uri="{D42A27DB-BD31-4B8C-83A1-F6EECF244321}">
                <p14:modId xmlns:p14="http://schemas.microsoft.com/office/powerpoint/2010/main" val="3237716808"/>
              </p:ext>
            </p:extLst>
          </p:nvPr>
        </p:nvGraphicFramePr>
        <p:xfrm>
          <a:off x="838200" y="2902158"/>
          <a:ext cx="6905625" cy="1246187"/>
        </p:xfrm>
        <a:graphic>
          <a:graphicData uri="http://schemas.openxmlformats.org/presentationml/2006/ole">
            <mc:AlternateContent xmlns:mc="http://schemas.openxmlformats.org/markup-compatibility/2006">
              <mc:Choice xmlns:v="urn:schemas-microsoft-com:vml" Requires="v">
                <p:oleObj name="Equation" r:id="rId7" imgW="3936960" imgH="711000" progId="Equation.DSMT4">
                  <p:embed/>
                </p:oleObj>
              </mc:Choice>
              <mc:Fallback>
                <p:oleObj name="Equation" r:id="rId7" imgW="3936960" imgH="711000" progId="Equation.DSMT4">
                  <p:embed/>
                  <p:pic>
                    <p:nvPicPr>
                      <p:cNvPr id="9" name="Object 8">
                        <a:extLst>
                          <a:ext uri="{FF2B5EF4-FFF2-40B4-BE49-F238E27FC236}">
                            <a16:creationId xmlns:a16="http://schemas.microsoft.com/office/drawing/2014/main" id="{2F7317BF-76B4-4D78-B723-DED473767DEA}"/>
                          </a:ext>
                        </a:extLst>
                      </p:cNvPr>
                      <p:cNvPicPr/>
                      <p:nvPr/>
                    </p:nvPicPr>
                    <p:blipFill>
                      <a:blip r:embed="rId8"/>
                      <a:stretch>
                        <a:fillRect/>
                      </a:stretch>
                    </p:blipFill>
                    <p:spPr>
                      <a:xfrm>
                        <a:off x="838200" y="2902158"/>
                        <a:ext cx="6905625" cy="124618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B724AE1-824E-4014-A8E4-B62B6B7BA7C3}"/>
              </a:ext>
            </a:extLst>
          </p:cNvPr>
          <p:cNvGraphicFramePr>
            <a:graphicFrameLocks noChangeAspect="1"/>
          </p:cNvGraphicFramePr>
          <p:nvPr>
            <p:extLst>
              <p:ext uri="{D42A27DB-BD31-4B8C-83A1-F6EECF244321}">
                <p14:modId xmlns:p14="http://schemas.microsoft.com/office/powerpoint/2010/main" val="2727662031"/>
              </p:ext>
            </p:extLst>
          </p:nvPr>
        </p:nvGraphicFramePr>
        <p:xfrm>
          <a:off x="315913" y="4181475"/>
          <a:ext cx="7416800" cy="2492375"/>
        </p:xfrm>
        <a:graphic>
          <a:graphicData uri="http://schemas.openxmlformats.org/presentationml/2006/ole">
            <mc:AlternateContent xmlns:mc="http://schemas.openxmlformats.org/markup-compatibility/2006">
              <mc:Choice xmlns:v="urn:schemas-microsoft-com:vml" Requires="v">
                <p:oleObj name="Equation" r:id="rId9" imgW="4228920" imgH="1422360" progId="Equation.DSMT4">
                  <p:embed/>
                </p:oleObj>
              </mc:Choice>
              <mc:Fallback>
                <p:oleObj name="Equation" r:id="rId9" imgW="4228920" imgH="1422360" progId="Equation.DSMT4">
                  <p:embed/>
                  <p:pic>
                    <p:nvPicPr>
                      <p:cNvPr id="10" name="Object 9">
                        <a:extLst>
                          <a:ext uri="{FF2B5EF4-FFF2-40B4-BE49-F238E27FC236}">
                            <a16:creationId xmlns:a16="http://schemas.microsoft.com/office/drawing/2014/main" id="{C191188C-2998-4AE7-8FD0-DDB9EE2AF4A7}"/>
                          </a:ext>
                        </a:extLst>
                      </p:cNvPr>
                      <p:cNvPicPr/>
                      <p:nvPr/>
                    </p:nvPicPr>
                    <p:blipFill>
                      <a:blip r:embed="rId10"/>
                      <a:stretch>
                        <a:fillRect/>
                      </a:stretch>
                    </p:blipFill>
                    <p:spPr>
                      <a:xfrm>
                        <a:off x="315913" y="4181475"/>
                        <a:ext cx="7416800" cy="249237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133DD69F-4D5D-48D4-B056-14EEA46914A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4282734"/>
      </p:ext>
    </p:extLst>
  </p:cSld>
  <p:clrMapOvr>
    <a:masterClrMapping/>
  </p:clrMapOvr>
  <mc:AlternateContent xmlns:mc="http://schemas.openxmlformats.org/markup-compatibility/2006">
    <mc:Choice xmlns:p14="http://schemas.microsoft.com/office/powerpoint/2010/main" Requires="p14">
      <p:transition spd="slow" p14:dur="2000" advTm="102574"/>
    </mc:Choice>
    <mc:Fallback>
      <p:transition spd="slow" advTm="10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 operations as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would proceed by swapping Row 2 and Row 3</a:t>
            </a:r>
            <a:br>
              <a:rPr lang="en-US" dirty="0"/>
            </a:br>
            <a:r>
              <a:rPr lang="en-US" dirty="0"/>
              <a:t>and then adding –0.9 times Row 2 onto Row 3</a:t>
            </a:r>
          </a:p>
          <a:p>
            <a:pPr lvl="1"/>
            <a:endParaRPr lang="en-US" dirty="0"/>
          </a:p>
          <a:p>
            <a:pPr lvl="1"/>
            <a:endParaRPr lang="en-US" dirty="0"/>
          </a:p>
          <a:p>
            <a:pPr lvl="1"/>
            <a:endParaRPr lang="en-US" dirty="0"/>
          </a:p>
          <a:p>
            <a:pPr lvl="1"/>
            <a:r>
              <a:rPr lang="en-US" dirty="0"/>
              <a:t>Thus, we would have:</a:t>
            </a:r>
          </a:p>
        </p:txBody>
      </p:sp>
      <p:sp>
        <p:nvSpPr>
          <p:cNvPr id="4" name="Footer Placeholder 3"/>
          <p:cNvSpPr>
            <a:spLocks noGrp="1"/>
          </p:cNvSpPr>
          <p:nvPr>
            <p:ph type="ftr" sz="quarter" idx="11"/>
          </p:nvPr>
        </p:nvSpPr>
        <p:spPr/>
        <p:txBody>
          <a:bodyPr/>
          <a:lstStyle/>
          <a:p>
            <a:r>
              <a:rPr lang="en-US" dirty="0"/>
              <a:t>The PLU decomposition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1" name="Object 10">
            <a:extLst>
              <a:ext uri="{FF2B5EF4-FFF2-40B4-BE49-F238E27FC236}">
                <a16:creationId xmlns:a16="http://schemas.microsoft.com/office/drawing/2014/main" id="{2B724AE1-824E-4014-A8E4-B62B6B7BA7C3}"/>
              </a:ext>
            </a:extLst>
          </p:cNvPr>
          <p:cNvGraphicFramePr>
            <a:graphicFrameLocks noChangeAspect="1"/>
          </p:cNvGraphicFramePr>
          <p:nvPr>
            <p:extLst>
              <p:ext uri="{D42A27DB-BD31-4B8C-83A1-F6EECF244321}">
                <p14:modId xmlns:p14="http://schemas.microsoft.com/office/powerpoint/2010/main" val="529074524"/>
              </p:ext>
            </p:extLst>
          </p:nvPr>
        </p:nvGraphicFramePr>
        <p:xfrm>
          <a:off x="865188" y="3963988"/>
          <a:ext cx="7773987" cy="2492375"/>
        </p:xfrm>
        <a:graphic>
          <a:graphicData uri="http://schemas.openxmlformats.org/presentationml/2006/ole">
            <mc:AlternateContent xmlns:mc="http://schemas.openxmlformats.org/markup-compatibility/2006">
              <mc:Choice xmlns:v="urn:schemas-microsoft-com:vml" Requires="v">
                <p:oleObj name="Equation" r:id="rId5" imgW="4431960" imgH="1422360" progId="Equation.DSMT4">
                  <p:embed/>
                </p:oleObj>
              </mc:Choice>
              <mc:Fallback>
                <p:oleObj name="Equation" r:id="rId5" imgW="4431960" imgH="1422360" progId="Equation.DSMT4">
                  <p:embed/>
                  <p:pic>
                    <p:nvPicPr>
                      <p:cNvPr id="11" name="Object 10">
                        <a:extLst>
                          <a:ext uri="{FF2B5EF4-FFF2-40B4-BE49-F238E27FC236}">
                            <a16:creationId xmlns:a16="http://schemas.microsoft.com/office/drawing/2014/main" id="{2B724AE1-824E-4014-A8E4-B62B6B7BA7C3}"/>
                          </a:ext>
                        </a:extLst>
                      </p:cNvPr>
                      <p:cNvPicPr/>
                      <p:nvPr/>
                    </p:nvPicPr>
                    <p:blipFill>
                      <a:blip r:embed="rId6"/>
                      <a:stretch>
                        <a:fillRect/>
                      </a:stretch>
                    </p:blipFill>
                    <p:spPr>
                      <a:xfrm>
                        <a:off x="865188" y="3963988"/>
                        <a:ext cx="7773987" cy="2492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1F799DF-90CB-4634-90AB-D781596D6F70}"/>
              </a:ext>
            </a:extLst>
          </p:cNvPr>
          <p:cNvGraphicFramePr>
            <a:graphicFrameLocks noChangeAspect="1"/>
          </p:cNvGraphicFramePr>
          <p:nvPr>
            <p:extLst>
              <p:ext uri="{D42A27DB-BD31-4B8C-83A1-F6EECF244321}">
                <p14:modId xmlns:p14="http://schemas.microsoft.com/office/powerpoint/2010/main" val="2284903748"/>
              </p:ext>
            </p:extLst>
          </p:nvPr>
        </p:nvGraphicFramePr>
        <p:xfrm>
          <a:off x="3294063" y="2317750"/>
          <a:ext cx="2382837" cy="1246188"/>
        </p:xfrm>
        <a:graphic>
          <a:graphicData uri="http://schemas.openxmlformats.org/presentationml/2006/ole">
            <mc:AlternateContent xmlns:mc="http://schemas.openxmlformats.org/markup-compatibility/2006">
              <mc:Choice xmlns:v="urn:schemas-microsoft-com:vml" Requires="v">
                <p:oleObj name="Equation" r:id="rId7" imgW="1358640" imgH="711000" progId="Equation.DSMT4">
                  <p:embed/>
                </p:oleObj>
              </mc:Choice>
              <mc:Fallback>
                <p:oleObj name="Equation" r:id="rId7" imgW="1358640" imgH="711000" progId="Equation.DSMT4">
                  <p:embed/>
                  <p:pic>
                    <p:nvPicPr>
                      <p:cNvPr id="11" name="Object 10">
                        <a:extLst>
                          <a:ext uri="{FF2B5EF4-FFF2-40B4-BE49-F238E27FC236}">
                            <a16:creationId xmlns:a16="http://schemas.microsoft.com/office/drawing/2014/main" id="{2B724AE1-824E-4014-A8E4-B62B6B7BA7C3}"/>
                          </a:ext>
                        </a:extLst>
                      </p:cNvPr>
                      <p:cNvPicPr/>
                      <p:nvPr/>
                    </p:nvPicPr>
                    <p:blipFill>
                      <a:blip r:embed="rId8"/>
                      <a:stretch>
                        <a:fillRect/>
                      </a:stretch>
                    </p:blipFill>
                    <p:spPr>
                      <a:xfrm>
                        <a:off x="3294063" y="2317750"/>
                        <a:ext cx="2382837" cy="1246188"/>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3E6B8844-E9DA-44C8-BFD3-A4B46FEC59F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92804415"/>
      </p:ext>
    </p:extLst>
  </p:cSld>
  <p:clrMapOvr>
    <a:masterClrMapping/>
  </p:clrMapOvr>
  <mc:AlternateContent xmlns:mc="http://schemas.openxmlformats.org/markup-compatibility/2006">
    <mc:Choice xmlns:p14="http://schemas.microsoft.com/office/powerpoint/2010/main" Requires="p14">
      <p:transition spd="slow" p14:dur="2000" advTm="41621"/>
    </mc:Choice>
    <mc:Fallback>
      <p:transition spd="slow" advTm="41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3|5.7"/>
</p:tagLst>
</file>

<file path=ppt/tags/tag10.xml><?xml version="1.0" encoding="utf-8"?>
<p:tagLst xmlns:a="http://schemas.openxmlformats.org/drawingml/2006/main" xmlns:r="http://schemas.openxmlformats.org/officeDocument/2006/relationships" xmlns:p="http://schemas.openxmlformats.org/presentationml/2006/main">
  <p:tag name="TIMING" val="|5.8|10.4"/>
</p:tagLst>
</file>

<file path=ppt/tags/tag11.xml><?xml version="1.0" encoding="utf-8"?>
<p:tagLst xmlns:a="http://schemas.openxmlformats.org/drawingml/2006/main" xmlns:r="http://schemas.openxmlformats.org/officeDocument/2006/relationships" xmlns:p="http://schemas.openxmlformats.org/presentationml/2006/main">
  <p:tag name="TIMING" val="|3.1"/>
</p:tagLst>
</file>

<file path=ppt/tags/tag12.xml><?xml version="1.0" encoding="utf-8"?>
<p:tagLst xmlns:a="http://schemas.openxmlformats.org/drawingml/2006/main" xmlns:r="http://schemas.openxmlformats.org/officeDocument/2006/relationships" xmlns:p="http://schemas.openxmlformats.org/presentationml/2006/main">
  <p:tag name="TIMING" val="|36.6"/>
</p:tagLst>
</file>

<file path=ppt/tags/tag13.xml><?xml version="1.0" encoding="utf-8"?>
<p:tagLst xmlns:a="http://schemas.openxmlformats.org/drawingml/2006/main" xmlns:r="http://schemas.openxmlformats.org/officeDocument/2006/relationships" xmlns:p="http://schemas.openxmlformats.org/presentationml/2006/main">
  <p:tag name="TIMING" val="|36.6"/>
</p:tagLst>
</file>

<file path=ppt/tags/tag14.xml><?xml version="1.0" encoding="utf-8"?>
<p:tagLst xmlns:a="http://schemas.openxmlformats.org/drawingml/2006/main" xmlns:r="http://schemas.openxmlformats.org/officeDocument/2006/relationships" xmlns:p="http://schemas.openxmlformats.org/presentationml/2006/main">
  <p:tag name="TIMING" val="|36.6"/>
</p:tagLst>
</file>

<file path=ppt/tags/tag15.xml><?xml version="1.0" encoding="utf-8"?>
<p:tagLst xmlns:a="http://schemas.openxmlformats.org/drawingml/2006/main" xmlns:r="http://schemas.openxmlformats.org/officeDocument/2006/relationships" xmlns:p="http://schemas.openxmlformats.org/presentationml/2006/main">
  <p:tag name="TIMING" val="|36.6"/>
</p:tagLst>
</file>

<file path=ppt/tags/tag16.xml><?xml version="1.0" encoding="utf-8"?>
<p:tagLst xmlns:a="http://schemas.openxmlformats.org/drawingml/2006/main" xmlns:r="http://schemas.openxmlformats.org/officeDocument/2006/relationships" xmlns:p="http://schemas.openxmlformats.org/presentationml/2006/main">
  <p:tag name="TIMING" val="|10.9|22.7|65.4"/>
</p:tagLst>
</file>

<file path=ppt/tags/tag17.xml><?xml version="1.0" encoding="utf-8"?>
<p:tagLst xmlns:a="http://schemas.openxmlformats.org/drawingml/2006/main" xmlns:r="http://schemas.openxmlformats.org/officeDocument/2006/relationships" xmlns:p="http://schemas.openxmlformats.org/presentationml/2006/main">
  <p:tag name="TIMING" val="|2.1"/>
</p:tagLst>
</file>

<file path=ppt/tags/tag18.xml><?xml version="1.0" encoding="utf-8"?>
<p:tagLst xmlns:a="http://schemas.openxmlformats.org/drawingml/2006/main" xmlns:r="http://schemas.openxmlformats.org/officeDocument/2006/relationships" xmlns:p="http://schemas.openxmlformats.org/presentationml/2006/main">
  <p:tag name="TIMING" val="|11.2|10.5|3.7|8|5.8|15.3"/>
</p:tagLst>
</file>

<file path=ppt/tags/tag19.xml><?xml version="1.0" encoding="utf-8"?>
<p:tagLst xmlns:a="http://schemas.openxmlformats.org/drawingml/2006/main" xmlns:r="http://schemas.openxmlformats.org/officeDocument/2006/relationships" xmlns:p="http://schemas.openxmlformats.org/presentationml/2006/main">
  <p:tag name="TIMING" val="|27.4|8.4|8.8|11.7|16.3|20.9|36.4|32.8"/>
</p:tagLst>
</file>

<file path=ppt/tags/tag2.xml><?xml version="1.0" encoding="utf-8"?>
<p:tagLst xmlns:a="http://schemas.openxmlformats.org/drawingml/2006/main" xmlns:r="http://schemas.openxmlformats.org/officeDocument/2006/relationships" xmlns:p="http://schemas.openxmlformats.org/presentationml/2006/main">
  <p:tag name="TIMING" val="|13.2|4.3|9.4|6.2|5.9|14|9.3|14.2"/>
</p:tagLst>
</file>

<file path=ppt/tags/tag20.xml><?xml version="1.0" encoding="utf-8"?>
<p:tagLst xmlns:a="http://schemas.openxmlformats.org/drawingml/2006/main" xmlns:r="http://schemas.openxmlformats.org/officeDocument/2006/relationships" xmlns:p="http://schemas.openxmlformats.org/presentationml/2006/main">
  <p:tag name="TIMING" val="|12.8|8.7|32|15.7|4.6|17.3|57.7|12.5"/>
</p:tagLst>
</file>

<file path=ppt/tags/tag21.xml><?xml version="1.0" encoding="utf-8"?>
<p:tagLst xmlns:a="http://schemas.openxmlformats.org/drawingml/2006/main" xmlns:r="http://schemas.openxmlformats.org/officeDocument/2006/relationships" xmlns:p="http://schemas.openxmlformats.org/presentationml/2006/main">
  <p:tag name="TIMING" val="|17.6"/>
</p:tagLst>
</file>

<file path=ppt/tags/tag22.xml><?xml version="1.0" encoding="utf-8"?>
<p:tagLst xmlns:a="http://schemas.openxmlformats.org/drawingml/2006/main" xmlns:r="http://schemas.openxmlformats.org/officeDocument/2006/relationships" xmlns:p="http://schemas.openxmlformats.org/presentationml/2006/main">
  <p:tag name="TIMING" val="|30.9|21.7|3.7|9.9|10.3|15.1|4.3|4"/>
</p:tagLst>
</file>

<file path=ppt/tags/tag23.xml><?xml version="1.0" encoding="utf-8"?>
<p:tagLst xmlns:a="http://schemas.openxmlformats.org/drawingml/2006/main" xmlns:r="http://schemas.openxmlformats.org/officeDocument/2006/relationships" xmlns:p="http://schemas.openxmlformats.org/presentationml/2006/main">
  <p:tag name="TIMING" val="|12.3|6.9|12.7|8.6|6|9.6|8.1|10.4"/>
</p:tagLst>
</file>

<file path=ppt/tags/tag24.xml><?xml version="1.0" encoding="utf-8"?>
<p:tagLst xmlns:a="http://schemas.openxmlformats.org/drawingml/2006/main" xmlns:r="http://schemas.openxmlformats.org/officeDocument/2006/relationships" xmlns:p="http://schemas.openxmlformats.org/presentationml/2006/main">
  <p:tag name="TIMING" val="|17.8|38.9|9.8|11.8|20.6"/>
</p:tagLst>
</file>

<file path=ppt/tags/tag25.xml><?xml version="1.0" encoding="utf-8"?>
<p:tagLst xmlns:a="http://schemas.openxmlformats.org/drawingml/2006/main" xmlns:r="http://schemas.openxmlformats.org/officeDocument/2006/relationships" xmlns:p="http://schemas.openxmlformats.org/presentationml/2006/main">
  <p:tag name="TIMING" val="|3.4|7.4|6.8|9.3"/>
</p:tagLst>
</file>

<file path=ppt/tags/tag26.xml><?xml version="1.0" encoding="utf-8"?>
<p:tagLst xmlns:a="http://schemas.openxmlformats.org/drawingml/2006/main" xmlns:r="http://schemas.openxmlformats.org/officeDocument/2006/relationships" xmlns:p="http://schemas.openxmlformats.org/presentationml/2006/main">
  <p:tag name="TIMING" val="|11.2"/>
</p:tagLst>
</file>

<file path=ppt/tags/tag27.xml><?xml version="1.0" encoding="utf-8"?>
<p:tagLst xmlns:a="http://schemas.openxmlformats.org/drawingml/2006/main" xmlns:r="http://schemas.openxmlformats.org/officeDocument/2006/relationships" xmlns:p="http://schemas.openxmlformats.org/presentationml/2006/main">
  <p:tag name="TIMING" val="|4.4|4.7|6"/>
</p:tagLst>
</file>

<file path=ppt/tags/tag28.xml><?xml version="1.0" encoding="utf-8"?>
<p:tagLst xmlns:a="http://schemas.openxmlformats.org/drawingml/2006/main" xmlns:r="http://schemas.openxmlformats.org/officeDocument/2006/relationships" xmlns:p="http://schemas.openxmlformats.org/presentationml/2006/main">
  <p:tag name="TIMING" val="|12.2"/>
</p:tagLst>
</file>

<file path=ppt/tags/tag29.xml><?xml version="1.0" encoding="utf-8"?>
<p:tagLst xmlns:a="http://schemas.openxmlformats.org/drawingml/2006/main" xmlns:r="http://schemas.openxmlformats.org/officeDocument/2006/relationships" xmlns:p="http://schemas.openxmlformats.org/presentationml/2006/main">
  <p:tag name="TIMING" val="|49.8"/>
</p:tagLst>
</file>

<file path=ppt/tags/tag3.xml><?xml version="1.0" encoding="utf-8"?>
<p:tagLst xmlns:a="http://schemas.openxmlformats.org/drawingml/2006/main" xmlns:r="http://schemas.openxmlformats.org/officeDocument/2006/relationships" xmlns:p="http://schemas.openxmlformats.org/presentationml/2006/main">
  <p:tag name="TIMING" val="|3.4|18.4|7.3|5.7"/>
</p:tagLst>
</file>

<file path=ppt/tags/tag30.xml><?xml version="1.0" encoding="utf-8"?>
<p:tagLst xmlns:a="http://schemas.openxmlformats.org/drawingml/2006/main" xmlns:r="http://schemas.openxmlformats.org/officeDocument/2006/relationships" xmlns:p="http://schemas.openxmlformats.org/presentationml/2006/main">
  <p:tag name="TIMING" val="|3.1"/>
</p:tagLst>
</file>

<file path=ppt/tags/tag31.xml><?xml version="1.0" encoding="utf-8"?>
<p:tagLst xmlns:a="http://schemas.openxmlformats.org/drawingml/2006/main" xmlns:r="http://schemas.openxmlformats.org/officeDocument/2006/relationships" xmlns:p="http://schemas.openxmlformats.org/presentationml/2006/main">
  <p:tag name="TIMING" val="|49.8"/>
</p:tagLst>
</file>

<file path=ppt/tags/tag32.xml><?xml version="1.0" encoding="utf-8"?>
<p:tagLst xmlns:a="http://schemas.openxmlformats.org/drawingml/2006/main" xmlns:r="http://schemas.openxmlformats.org/officeDocument/2006/relationships" xmlns:p="http://schemas.openxmlformats.org/presentationml/2006/main">
  <p:tag name="TIMING" val="|5"/>
</p:tagLst>
</file>

<file path=ppt/tags/tag33.xml><?xml version="1.0" encoding="utf-8"?>
<p:tagLst xmlns:a="http://schemas.openxmlformats.org/drawingml/2006/main" xmlns:r="http://schemas.openxmlformats.org/officeDocument/2006/relationships" xmlns:p="http://schemas.openxmlformats.org/presentationml/2006/main">
  <p:tag name="TIMING" val="|49.8"/>
</p:tagLst>
</file>

<file path=ppt/tags/tag34.xml><?xml version="1.0" encoding="utf-8"?>
<p:tagLst xmlns:a="http://schemas.openxmlformats.org/drawingml/2006/main" xmlns:r="http://schemas.openxmlformats.org/officeDocument/2006/relationships" xmlns:p="http://schemas.openxmlformats.org/presentationml/2006/main">
  <p:tag name="TIMING" val="|5.5"/>
</p:tagLst>
</file>

<file path=ppt/tags/tag35.xml><?xml version="1.0" encoding="utf-8"?>
<p:tagLst xmlns:a="http://schemas.openxmlformats.org/drawingml/2006/main" xmlns:r="http://schemas.openxmlformats.org/officeDocument/2006/relationships" xmlns:p="http://schemas.openxmlformats.org/presentationml/2006/main">
  <p:tag name="TIMING" val="|49.8"/>
</p:tagLst>
</file>

<file path=ppt/tags/tag36.xml><?xml version="1.0" encoding="utf-8"?>
<p:tagLst xmlns:a="http://schemas.openxmlformats.org/drawingml/2006/main" xmlns:r="http://schemas.openxmlformats.org/officeDocument/2006/relationships" xmlns:p="http://schemas.openxmlformats.org/presentationml/2006/main">
  <p:tag name="TIMING" val="|4.1"/>
</p:tagLst>
</file>

<file path=ppt/tags/tag37.xml><?xml version="1.0" encoding="utf-8"?>
<p:tagLst xmlns:a="http://schemas.openxmlformats.org/drawingml/2006/main" xmlns:r="http://schemas.openxmlformats.org/officeDocument/2006/relationships" xmlns:p="http://schemas.openxmlformats.org/presentationml/2006/main">
  <p:tag name="TIMING" val="|49.8"/>
</p:tagLst>
</file>

<file path=ppt/tags/tag38.xml><?xml version="1.0" encoding="utf-8"?>
<p:tagLst xmlns:a="http://schemas.openxmlformats.org/drawingml/2006/main" xmlns:r="http://schemas.openxmlformats.org/officeDocument/2006/relationships" xmlns:p="http://schemas.openxmlformats.org/presentationml/2006/main">
  <p:tag name="TIMING" val="|4.8"/>
</p:tagLst>
</file>

<file path=ppt/tags/tag39.xml><?xml version="1.0" encoding="utf-8"?>
<p:tagLst xmlns:a="http://schemas.openxmlformats.org/drawingml/2006/main" xmlns:r="http://schemas.openxmlformats.org/officeDocument/2006/relationships" xmlns:p="http://schemas.openxmlformats.org/presentationml/2006/main">
  <p:tag name="TIMING" val="|49.8"/>
</p:tagLst>
</file>

<file path=ppt/tags/tag4.xml><?xml version="1.0" encoding="utf-8"?>
<p:tagLst xmlns:a="http://schemas.openxmlformats.org/drawingml/2006/main" xmlns:r="http://schemas.openxmlformats.org/officeDocument/2006/relationships" xmlns:p="http://schemas.openxmlformats.org/presentationml/2006/main">
  <p:tag name="TIMING" val="|8.2|22.2|15|16.2|13"/>
</p:tagLst>
</file>

<file path=ppt/tags/tag40.xml><?xml version="1.0" encoding="utf-8"?>
<p:tagLst xmlns:a="http://schemas.openxmlformats.org/drawingml/2006/main" xmlns:r="http://schemas.openxmlformats.org/officeDocument/2006/relationships" xmlns:p="http://schemas.openxmlformats.org/presentationml/2006/main">
  <p:tag name="TIMING" val="|1.2"/>
</p:tagLst>
</file>

<file path=ppt/tags/tag41.xml><?xml version="1.0" encoding="utf-8"?>
<p:tagLst xmlns:a="http://schemas.openxmlformats.org/drawingml/2006/main" xmlns:r="http://schemas.openxmlformats.org/officeDocument/2006/relationships" xmlns:p="http://schemas.openxmlformats.org/presentationml/2006/main">
  <p:tag name="TIMING" val="|49.8"/>
</p:tagLst>
</file>

<file path=ppt/tags/tag42.xml><?xml version="1.0" encoding="utf-8"?>
<p:tagLst xmlns:a="http://schemas.openxmlformats.org/drawingml/2006/main" xmlns:r="http://schemas.openxmlformats.org/officeDocument/2006/relationships" xmlns:p="http://schemas.openxmlformats.org/presentationml/2006/main">
  <p:tag name="TIMING" val="|5.1"/>
</p:tagLst>
</file>

<file path=ppt/tags/tag43.xml><?xml version="1.0" encoding="utf-8"?>
<p:tagLst xmlns:a="http://schemas.openxmlformats.org/drawingml/2006/main" xmlns:r="http://schemas.openxmlformats.org/officeDocument/2006/relationships" xmlns:p="http://schemas.openxmlformats.org/presentationml/2006/main">
  <p:tag name="TIMING" val="|49.8"/>
</p:tagLst>
</file>

<file path=ppt/tags/tag44.xml><?xml version="1.0" encoding="utf-8"?>
<p:tagLst xmlns:a="http://schemas.openxmlformats.org/drawingml/2006/main" xmlns:r="http://schemas.openxmlformats.org/officeDocument/2006/relationships" xmlns:p="http://schemas.openxmlformats.org/presentationml/2006/main">
  <p:tag name="TIMING" val="|7.5"/>
</p:tagLst>
</file>

<file path=ppt/tags/tag45.xml><?xml version="1.0" encoding="utf-8"?>
<p:tagLst xmlns:a="http://schemas.openxmlformats.org/drawingml/2006/main" xmlns:r="http://schemas.openxmlformats.org/officeDocument/2006/relationships" xmlns:p="http://schemas.openxmlformats.org/presentationml/2006/main">
  <p:tag name="TIMING" val="|49.8"/>
</p:tagLst>
</file>

<file path=ppt/tags/tag46.xml><?xml version="1.0" encoding="utf-8"?>
<p:tagLst xmlns:a="http://schemas.openxmlformats.org/drawingml/2006/main" xmlns:r="http://schemas.openxmlformats.org/officeDocument/2006/relationships" xmlns:p="http://schemas.openxmlformats.org/presentationml/2006/main">
  <p:tag name="TIMING" val="|49.8"/>
</p:tagLst>
</file>

<file path=ppt/tags/tag47.xml><?xml version="1.0" encoding="utf-8"?>
<p:tagLst xmlns:a="http://schemas.openxmlformats.org/drawingml/2006/main" xmlns:r="http://schemas.openxmlformats.org/officeDocument/2006/relationships" xmlns:p="http://schemas.openxmlformats.org/presentationml/2006/main">
  <p:tag name="TIMING" val="|49.8"/>
</p:tagLst>
</file>

<file path=ppt/tags/tag48.xml><?xml version="1.0" encoding="utf-8"?>
<p:tagLst xmlns:a="http://schemas.openxmlformats.org/drawingml/2006/main" xmlns:r="http://schemas.openxmlformats.org/officeDocument/2006/relationships" xmlns:p="http://schemas.openxmlformats.org/presentationml/2006/main">
  <p:tag name="TIMING" val="|49.8"/>
</p:tagLst>
</file>

<file path=ppt/tags/tag49.xml><?xml version="1.0" encoding="utf-8"?>
<p:tagLst xmlns:a="http://schemas.openxmlformats.org/drawingml/2006/main" xmlns:r="http://schemas.openxmlformats.org/officeDocument/2006/relationships" xmlns:p="http://schemas.openxmlformats.org/presentationml/2006/main">
  <p:tag name="TIMING" val="|32.9"/>
</p:tagLst>
</file>

<file path=ppt/tags/tag5.xml><?xml version="1.0" encoding="utf-8"?>
<p:tagLst xmlns:a="http://schemas.openxmlformats.org/drawingml/2006/main" xmlns:r="http://schemas.openxmlformats.org/officeDocument/2006/relationships" xmlns:p="http://schemas.openxmlformats.org/presentationml/2006/main">
  <p:tag name="TIMING" val="|12.4|9.5"/>
</p:tagLst>
</file>

<file path=ppt/tags/tag6.xml><?xml version="1.0" encoding="utf-8"?>
<p:tagLst xmlns:a="http://schemas.openxmlformats.org/drawingml/2006/main" xmlns:r="http://schemas.openxmlformats.org/officeDocument/2006/relationships" xmlns:p="http://schemas.openxmlformats.org/presentationml/2006/main">
  <p:tag name="TIMING" val="|15.5|50.1"/>
</p:tagLst>
</file>

<file path=ppt/tags/tag7.xml><?xml version="1.0" encoding="utf-8"?>
<p:tagLst xmlns:a="http://schemas.openxmlformats.org/drawingml/2006/main" xmlns:r="http://schemas.openxmlformats.org/officeDocument/2006/relationships" xmlns:p="http://schemas.openxmlformats.org/presentationml/2006/main">
  <p:tag name="TIMING" val="|20.5"/>
</p:tagLst>
</file>

<file path=ppt/tags/tag8.xml><?xml version="1.0" encoding="utf-8"?>
<p:tagLst xmlns:a="http://schemas.openxmlformats.org/drawingml/2006/main" xmlns:r="http://schemas.openxmlformats.org/officeDocument/2006/relationships" xmlns:p="http://schemas.openxmlformats.org/presentationml/2006/main">
  <p:tag name="TIMING" val="|46.8|22.2|31.1"/>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48529</TotalTime>
  <Words>2163</Words>
  <Application>Microsoft Office PowerPoint</Application>
  <PresentationFormat>On-screen Show (4:3)</PresentationFormat>
  <Paragraphs>341</Paragraphs>
  <Slides>55</Slides>
  <Notes>0</Notes>
  <HiddenSlides>0</HiddenSlides>
  <MMClips>55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67"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Equation</vt:lpstr>
      <vt:lpstr>10.1 The PLU decomposition</vt:lpstr>
      <vt:lpstr>Introduction</vt:lpstr>
      <vt:lpstr>Naming</vt:lpstr>
      <vt:lpstr>PLU decomposition</vt:lpstr>
      <vt:lpstr>Review of Gaussian elimination</vt:lpstr>
      <vt:lpstr>Row operations as matrices</vt:lpstr>
      <vt:lpstr>Row operations as matrices</vt:lpstr>
      <vt:lpstr>Row operations as matrices</vt:lpstr>
      <vt:lpstr>Row operations as matrices</vt:lpstr>
      <vt:lpstr>Swapping row-operation matrices</vt:lpstr>
      <vt:lpstr>Swapping row-operation matrices</vt:lpstr>
      <vt:lpstr>Multiplying by an inverse</vt:lpstr>
      <vt:lpstr>Multiplying by an inverse</vt:lpstr>
      <vt:lpstr>Multiplying by an inverse</vt:lpstr>
      <vt:lpstr>Multiplying by an inverse</vt:lpstr>
      <vt:lpstr>Multiplying by an inverse</vt:lpstr>
      <vt:lpstr>Multiplying by an inverse</vt:lpstr>
      <vt:lpstr>The PLU decomposition</vt:lpstr>
      <vt:lpstr>The PLU decomposition</vt:lpstr>
      <vt:lpstr>So what?</vt:lpstr>
      <vt:lpstr>So what?</vt:lpstr>
      <vt:lpstr>So what?</vt:lpstr>
      <vt:lpstr>Example</vt:lpstr>
      <vt:lpstr>Example</vt:lpstr>
      <vt:lpstr>Example</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PLU decomposition algorithm</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1196</cp:revision>
  <dcterms:created xsi:type="dcterms:W3CDTF">2020-04-30T19:27:29Z</dcterms:created>
  <dcterms:modified xsi:type="dcterms:W3CDTF">2021-07-25T01:07:29Z</dcterms:modified>
</cp:coreProperties>
</file>